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96" r:id="rId3"/>
    <p:sldId id="303" r:id="rId4"/>
    <p:sldId id="304" r:id="rId5"/>
    <p:sldId id="305" r:id="rId6"/>
    <p:sldId id="257" r:id="rId7"/>
    <p:sldId id="308" r:id="rId8"/>
    <p:sldId id="259" r:id="rId9"/>
    <p:sldId id="309" r:id="rId10"/>
    <p:sldId id="310" r:id="rId11"/>
    <p:sldId id="258" r:id="rId12"/>
    <p:sldId id="311" r:id="rId13"/>
    <p:sldId id="312" r:id="rId14"/>
    <p:sldId id="313" r:id="rId15"/>
    <p:sldId id="314" r:id="rId16"/>
    <p:sldId id="315" r:id="rId17"/>
    <p:sldId id="316" r:id="rId18"/>
    <p:sldId id="264" r:id="rId19"/>
    <p:sldId id="265" r:id="rId20"/>
    <p:sldId id="269" r:id="rId21"/>
    <p:sldId id="270" r:id="rId22"/>
    <p:sldId id="278" r:id="rId23"/>
    <p:sldId id="281" r:id="rId24"/>
    <p:sldId id="283" r:id="rId25"/>
    <p:sldId id="284" r:id="rId26"/>
    <p:sldId id="285" r:id="rId27"/>
    <p:sldId id="286" r:id="rId28"/>
    <p:sldId id="289" r:id="rId29"/>
    <p:sldId id="294" r:id="rId30"/>
    <p:sldId id="295" r:id="rId31"/>
    <p:sldId id="317" r:id="rId32"/>
    <p:sldId id="318" r:id="rId33"/>
    <p:sldId id="319" r:id="rId34"/>
    <p:sldId id="320" r:id="rId35"/>
  </p:sldIdLst>
  <p:sldSz cx="9144000" cy="6858000" type="screen4x3"/>
  <p:notesSz cx="9144000" cy="6858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62D"/>
    <a:srgbClr val="328840"/>
    <a:srgbClr val="31180F"/>
    <a:srgbClr val="5B2C1B"/>
    <a:srgbClr val="0033CC"/>
    <a:srgbClr val="FF3300"/>
    <a:srgbClr val="FF0066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6041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60420" name="Rectangle 4"/>
              <p:cNvSpPr>
                <a:spLocks noChangeArrowheads="1"/>
              </p:cNvSpPr>
              <p:nvPr userDrawn="1"/>
            </p:nvSpPr>
            <p:spPr bwMode="ltGray">
              <a:xfrm>
                <a:off x="0" y="1248"/>
                <a:ext cx="5760" cy="11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60421" name="Rectangle 5" descr="Cacback"/>
              <p:cNvSpPr>
                <a:spLocks noChangeArrowheads="1"/>
              </p:cNvSpPr>
              <p:nvPr userDrawn="1"/>
            </p:nvSpPr>
            <p:spPr bwMode="ltGray">
              <a:xfrm>
                <a:off x="0" y="0"/>
                <a:ext cx="1119" cy="4320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</p:grpSp>
        <p:sp>
          <p:nvSpPr>
            <p:cNvPr id="60422" name="Rectangle 6"/>
            <p:cNvSpPr>
              <a:spLocks noChangeArrowheads="1"/>
            </p:cNvSpPr>
            <p:nvPr/>
          </p:nvSpPr>
          <p:spPr bwMode="white">
            <a:xfrm>
              <a:off x="816" y="2592"/>
              <a:ext cx="701" cy="172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TN"/>
            </a:p>
          </p:txBody>
        </p:sp>
      </p:grpSp>
      <p:grpSp>
        <p:nvGrpSpPr>
          <p:cNvPr id="60423" name="Group 7"/>
          <p:cNvGrpSpPr>
            <a:grpSpLocks/>
          </p:cNvGrpSpPr>
          <p:nvPr/>
        </p:nvGrpSpPr>
        <p:grpSpPr bwMode="auto">
          <a:xfrm>
            <a:off x="0" y="1371600"/>
            <a:ext cx="8405813" cy="1246188"/>
            <a:chOff x="0" y="864"/>
            <a:chExt cx="5295" cy="785"/>
          </a:xfrm>
        </p:grpSpPr>
        <p:sp>
          <p:nvSpPr>
            <p:cNvPr id="60424" name="Freeform 8"/>
            <p:cNvSpPr>
              <a:spLocks/>
            </p:cNvSpPr>
            <p:nvPr userDrawn="1"/>
          </p:nvSpPr>
          <p:spPr bwMode="auto">
            <a:xfrm rot="-507431">
              <a:off x="0" y="1477"/>
              <a:ext cx="1059" cy="172"/>
            </a:xfrm>
            <a:custGeom>
              <a:avLst/>
              <a:gdLst/>
              <a:ahLst/>
              <a:cxnLst>
                <a:cxn ang="0">
                  <a:pos x="1059" y="0"/>
                </a:cxn>
                <a:cxn ang="0">
                  <a:pos x="147" y="144"/>
                </a:cxn>
                <a:cxn ang="0">
                  <a:pos x="177" y="171"/>
                </a:cxn>
                <a:cxn ang="0">
                  <a:pos x="1059" y="24"/>
                </a:cxn>
                <a:cxn ang="0">
                  <a:pos x="1059" y="0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ar-TN"/>
            </a:p>
          </p:txBody>
        </p:sp>
        <p:sp>
          <p:nvSpPr>
            <p:cNvPr id="60425" name="Freeform 9"/>
            <p:cNvSpPr>
              <a:spLocks/>
            </p:cNvSpPr>
            <p:nvPr userDrawn="1"/>
          </p:nvSpPr>
          <p:spPr bwMode="auto">
            <a:xfrm rot="-507431">
              <a:off x="1173" y="864"/>
              <a:ext cx="4122" cy="630"/>
            </a:xfrm>
            <a:custGeom>
              <a:avLst/>
              <a:gdLst/>
              <a:ahLst/>
              <a:cxnLst>
                <a:cxn ang="0">
                  <a:pos x="0" y="204"/>
                </a:cxn>
                <a:cxn ang="0">
                  <a:pos x="3544" y="348"/>
                </a:cxn>
                <a:cxn ang="0">
                  <a:pos x="3680" y="630"/>
                </a:cxn>
                <a:cxn ang="0">
                  <a:pos x="3616" y="624"/>
                </a:cxn>
                <a:cxn ang="0">
                  <a:pos x="3534" y="368"/>
                </a:cxn>
                <a:cxn ang="0">
                  <a:pos x="17" y="231"/>
                </a:cxn>
                <a:cxn ang="0">
                  <a:pos x="0" y="204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TN"/>
            </a:p>
          </p:txBody>
        </p:sp>
        <p:grpSp>
          <p:nvGrpSpPr>
            <p:cNvPr id="60426" name="Group 10"/>
            <p:cNvGrpSpPr>
              <a:grpSpLocks/>
            </p:cNvGrpSpPr>
            <p:nvPr userDrawn="1"/>
          </p:nvGrpSpPr>
          <p:grpSpPr bwMode="auto">
            <a:xfrm>
              <a:off x="1008" y="1248"/>
              <a:ext cx="288" cy="288"/>
              <a:chOff x="1033" y="326"/>
              <a:chExt cx="192" cy="192"/>
            </a:xfrm>
          </p:grpSpPr>
          <p:sp>
            <p:nvSpPr>
              <p:cNvPr id="60427" name="Oval 11"/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60428" name="Oval 12"/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60429" name="Oval 13"/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60430" name="Oval 14"/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60431" name="Oval 15"/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60432" name="Oval 16"/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60433" name="Oval 17"/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60434" name="Oval 18"/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60435" name="Oval 19"/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</p:grpSp>
      </p:grpSp>
      <p:sp>
        <p:nvSpPr>
          <p:cNvPr id="60436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828800" y="2133600"/>
            <a:ext cx="7315200" cy="1600200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/>
              <a:t>Cliquez pour modifier le style du titre du masque</a:t>
            </a:r>
          </a:p>
        </p:txBody>
      </p:sp>
      <p:sp>
        <p:nvSpPr>
          <p:cNvPr id="60437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60438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0439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3733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0440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86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FDD8D9-46E8-4EDD-A33C-F295B24B43C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7A61C-7876-40E0-A7AC-45DDBC2774E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67525" y="457200"/>
            <a:ext cx="2058988" cy="56388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6029325" cy="56388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31A14-BD28-4542-BBA4-54EA9FE7CA1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ar-T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BB6E300-B8F2-434C-8E2F-0DA99F03C82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C53A7C2-92DD-4786-A170-45062F27C48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2D99B63-1B09-4080-8F31-DE9D21A0AEF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9A4FD-65B4-4FB2-A822-51033B1343C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A0020A-6DA4-4335-A680-04A458C7C4E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EB2B9-37B7-4604-A027-15F984FF9CA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27A2C-7374-4441-93E1-B72BB4DCB73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C283F-228E-446B-B810-EBAAD3FC4A3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7FDF1-D0F0-42E9-94A0-188FA726BDE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TN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7C845E-1D07-43B8-A872-E3C40DFD911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TN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TN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3AF45-A14D-4C2D-B68A-409AB7FF490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-23813" y="-141288"/>
            <a:ext cx="9167813" cy="6999288"/>
            <a:chOff x="-15" y="-89"/>
            <a:chExt cx="5775" cy="4409"/>
          </a:xfrm>
        </p:grpSpPr>
        <p:sp>
          <p:nvSpPr>
            <p:cNvPr id="59395" name="Rectangle 3"/>
            <p:cNvSpPr>
              <a:spLocks noChangeArrowheads="1"/>
            </p:cNvSpPr>
            <p:nvPr userDrawn="1"/>
          </p:nvSpPr>
          <p:spPr bwMode="ltGray">
            <a:xfrm>
              <a:off x="0" y="301"/>
              <a:ext cx="5760" cy="72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TN"/>
            </a:p>
          </p:txBody>
        </p:sp>
        <p:sp>
          <p:nvSpPr>
            <p:cNvPr id="59396" name="Rectangle 4" descr="Cacback"/>
            <p:cNvSpPr>
              <a:spLocks noChangeArrowheads="1"/>
            </p:cNvSpPr>
            <p:nvPr userDrawn="1"/>
          </p:nvSpPr>
          <p:spPr bwMode="ltGray">
            <a:xfrm>
              <a:off x="0" y="0"/>
              <a:ext cx="1119" cy="4320"/>
            </a:xfrm>
            <a:prstGeom prst="rect">
              <a:avLst/>
            </a:prstGeom>
            <a:blipFill dpi="0" rotWithShape="0">
              <a:blip r:embed="rId16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TN"/>
            </a:p>
          </p:txBody>
        </p:sp>
        <p:grpSp>
          <p:nvGrpSpPr>
            <p:cNvPr id="59397" name="Group 5"/>
            <p:cNvGrpSpPr>
              <a:grpSpLocks/>
            </p:cNvGrpSpPr>
            <p:nvPr userDrawn="1"/>
          </p:nvGrpSpPr>
          <p:grpSpPr bwMode="auto">
            <a:xfrm>
              <a:off x="-15" y="-89"/>
              <a:ext cx="5295" cy="785"/>
              <a:chOff x="20" y="-89"/>
              <a:chExt cx="5295" cy="785"/>
            </a:xfrm>
          </p:grpSpPr>
          <p:sp>
            <p:nvSpPr>
              <p:cNvPr id="59398" name="Freeform 6"/>
              <p:cNvSpPr>
                <a:spLocks/>
              </p:cNvSpPr>
              <p:nvPr userDrawn="1"/>
            </p:nvSpPr>
            <p:spPr bwMode="auto">
              <a:xfrm rot="-507431">
                <a:off x="20" y="524"/>
                <a:ext cx="1059" cy="172"/>
              </a:xfrm>
              <a:custGeom>
                <a:avLst/>
                <a:gdLst/>
                <a:ahLst/>
                <a:cxnLst>
                  <a:cxn ang="0">
                    <a:pos x="1059" y="0"/>
                  </a:cxn>
                  <a:cxn ang="0">
                    <a:pos x="147" y="144"/>
                  </a:cxn>
                  <a:cxn ang="0">
                    <a:pos x="177" y="171"/>
                  </a:cxn>
                  <a:cxn ang="0">
                    <a:pos x="1059" y="24"/>
                  </a:cxn>
                  <a:cxn ang="0">
                    <a:pos x="1059" y="0"/>
                  </a:cxn>
                </a:cxnLst>
                <a:rect l="0" t="0" r="r" b="b"/>
                <a:pathLst>
                  <a:path w="1059" h="172">
                    <a:moveTo>
                      <a:pt x="1059" y="0"/>
                    </a:moveTo>
                    <a:cubicBezTo>
                      <a:pt x="543" y="45"/>
                      <a:pt x="291" y="112"/>
                      <a:pt x="147" y="144"/>
                    </a:cubicBezTo>
                    <a:cubicBezTo>
                      <a:pt x="0" y="172"/>
                      <a:pt x="153" y="147"/>
                      <a:pt x="177" y="171"/>
                    </a:cubicBezTo>
                    <a:cubicBezTo>
                      <a:pt x="329" y="151"/>
                      <a:pt x="339" y="99"/>
                      <a:pt x="1059" y="24"/>
                    </a:cubicBezTo>
                    <a:cubicBezTo>
                      <a:pt x="1059" y="24"/>
                      <a:pt x="1059" y="0"/>
                      <a:pt x="1059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lin ang="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sp>
            <p:nvSpPr>
              <p:cNvPr id="59399" name="Freeform 7"/>
              <p:cNvSpPr>
                <a:spLocks/>
              </p:cNvSpPr>
              <p:nvPr userDrawn="1"/>
            </p:nvSpPr>
            <p:spPr bwMode="auto">
              <a:xfrm rot="-507431">
                <a:off x="1193" y="-89"/>
                <a:ext cx="4122" cy="630"/>
              </a:xfrm>
              <a:custGeom>
                <a:avLst/>
                <a:gdLst/>
                <a:ahLst/>
                <a:cxnLst>
                  <a:cxn ang="0">
                    <a:pos x="0" y="204"/>
                  </a:cxn>
                  <a:cxn ang="0">
                    <a:pos x="3544" y="348"/>
                  </a:cxn>
                  <a:cxn ang="0">
                    <a:pos x="3680" y="630"/>
                  </a:cxn>
                  <a:cxn ang="0">
                    <a:pos x="3616" y="624"/>
                  </a:cxn>
                  <a:cxn ang="0">
                    <a:pos x="3534" y="368"/>
                  </a:cxn>
                  <a:cxn ang="0">
                    <a:pos x="17" y="231"/>
                  </a:cxn>
                  <a:cxn ang="0">
                    <a:pos x="0" y="204"/>
                  </a:cxn>
                </a:cxnLst>
                <a:rect l="0" t="0" r="r" b="b"/>
                <a:pathLst>
                  <a:path w="4122" h="630">
                    <a:moveTo>
                      <a:pt x="0" y="204"/>
                    </a:moveTo>
                    <a:cubicBezTo>
                      <a:pt x="255" y="198"/>
                      <a:pt x="1686" y="0"/>
                      <a:pt x="3544" y="348"/>
                    </a:cubicBezTo>
                    <a:cubicBezTo>
                      <a:pt x="4122" y="464"/>
                      <a:pt x="3754" y="614"/>
                      <a:pt x="3680" y="630"/>
                    </a:cubicBezTo>
                    <a:cubicBezTo>
                      <a:pt x="3680" y="630"/>
                      <a:pt x="3642" y="626"/>
                      <a:pt x="3616" y="624"/>
                    </a:cubicBezTo>
                    <a:cubicBezTo>
                      <a:pt x="3678" y="612"/>
                      <a:pt x="4118" y="488"/>
                      <a:pt x="3534" y="368"/>
                    </a:cubicBezTo>
                    <a:cubicBezTo>
                      <a:pt x="2029" y="98"/>
                      <a:pt x="696" y="156"/>
                      <a:pt x="17" y="231"/>
                    </a:cubicBezTo>
                    <a:cubicBezTo>
                      <a:pt x="17" y="231"/>
                      <a:pt x="0" y="204"/>
                      <a:pt x="0" y="204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TN"/>
              </a:p>
            </p:txBody>
          </p:sp>
          <p:grpSp>
            <p:nvGrpSpPr>
              <p:cNvPr id="59400" name="Group 8"/>
              <p:cNvGrpSpPr>
                <a:grpSpLocks/>
              </p:cNvGrpSpPr>
              <p:nvPr userDrawn="1"/>
            </p:nvGrpSpPr>
            <p:grpSpPr bwMode="auto">
              <a:xfrm>
                <a:off x="1033" y="326"/>
                <a:ext cx="192" cy="192"/>
                <a:chOff x="1033" y="326"/>
                <a:chExt cx="192" cy="192"/>
              </a:xfrm>
            </p:grpSpPr>
            <p:sp>
              <p:nvSpPr>
                <p:cNvPr id="59401" name="Oval 9"/>
                <p:cNvSpPr>
                  <a:spLocks noChangeArrowheads="1"/>
                </p:cNvSpPr>
                <p:nvPr/>
              </p:nvSpPr>
              <p:spPr bwMode="auto">
                <a:xfrm>
                  <a:off x="1033" y="326"/>
                  <a:ext cx="192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ar-TN"/>
                </a:p>
              </p:txBody>
            </p:sp>
            <p:sp>
              <p:nvSpPr>
                <p:cNvPr id="59402" name="Oval 10"/>
                <p:cNvSpPr>
                  <a:spLocks noChangeArrowheads="1"/>
                </p:cNvSpPr>
                <p:nvPr/>
              </p:nvSpPr>
              <p:spPr bwMode="auto">
                <a:xfrm>
                  <a:off x="1129" y="377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ar-TN"/>
                </a:p>
              </p:txBody>
            </p:sp>
            <p:sp>
              <p:nvSpPr>
                <p:cNvPr id="59403" name="Oval 11"/>
                <p:cNvSpPr>
                  <a:spLocks noChangeArrowheads="1"/>
                </p:cNvSpPr>
                <p:nvPr/>
              </p:nvSpPr>
              <p:spPr bwMode="auto">
                <a:xfrm>
                  <a:off x="1063" y="350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ar-TN"/>
                </a:p>
              </p:txBody>
            </p:sp>
            <p:sp>
              <p:nvSpPr>
                <p:cNvPr id="59404" name="Oval 12"/>
                <p:cNvSpPr>
                  <a:spLocks noChangeArrowheads="1"/>
                </p:cNvSpPr>
                <p:nvPr/>
              </p:nvSpPr>
              <p:spPr bwMode="auto">
                <a:xfrm>
                  <a:off x="1063" y="404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ar-TN"/>
                </a:p>
              </p:txBody>
            </p:sp>
            <p:sp>
              <p:nvSpPr>
                <p:cNvPr id="59405" name="Oval 13"/>
                <p:cNvSpPr>
                  <a:spLocks noChangeArrowheads="1"/>
                </p:cNvSpPr>
                <p:nvPr/>
              </p:nvSpPr>
              <p:spPr bwMode="auto">
                <a:xfrm>
                  <a:off x="1108" y="42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ar-TN"/>
                </a:p>
              </p:txBody>
            </p:sp>
            <p:sp>
              <p:nvSpPr>
                <p:cNvPr id="59406" name="Oval 14"/>
                <p:cNvSpPr>
                  <a:spLocks noChangeArrowheads="1"/>
                </p:cNvSpPr>
                <p:nvPr/>
              </p:nvSpPr>
              <p:spPr bwMode="auto">
                <a:xfrm>
                  <a:off x="1168" y="416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ar-TN"/>
                </a:p>
              </p:txBody>
            </p:sp>
            <p:sp>
              <p:nvSpPr>
                <p:cNvPr id="59407" name="Oval 15"/>
                <p:cNvSpPr>
                  <a:spLocks noChangeArrowheads="1"/>
                </p:cNvSpPr>
                <p:nvPr/>
              </p:nvSpPr>
              <p:spPr bwMode="auto">
                <a:xfrm>
                  <a:off x="1120" y="461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ar-TN"/>
                </a:p>
              </p:txBody>
            </p:sp>
            <p:sp>
              <p:nvSpPr>
                <p:cNvPr id="59408" name="Oval 16"/>
                <p:cNvSpPr>
                  <a:spLocks noChangeArrowheads="1"/>
                </p:cNvSpPr>
                <p:nvPr/>
              </p:nvSpPr>
              <p:spPr bwMode="auto">
                <a:xfrm>
                  <a:off x="1063" y="45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ar-TN"/>
                </a:p>
              </p:txBody>
            </p:sp>
            <p:sp>
              <p:nvSpPr>
                <p:cNvPr id="59409" name="Oval 17"/>
                <p:cNvSpPr>
                  <a:spLocks noChangeArrowheads="1"/>
                </p:cNvSpPr>
                <p:nvPr/>
              </p:nvSpPr>
              <p:spPr bwMode="auto">
                <a:xfrm>
                  <a:off x="1117" y="329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ar-TN"/>
                </a:p>
              </p:txBody>
            </p:sp>
          </p:grpSp>
        </p:grpSp>
        <p:sp>
          <p:nvSpPr>
            <p:cNvPr id="59410" name="Rectangle 18"/>
            <p:cNvSpPr>
              <a:spLocks noChangeArrowheads="1"/>
            </p:cNvSpPr>
            <p:nvPr userDrawn="1"/>
          </p:nvSpPr>
          <p:spPr bwMode="white">
            <a:xfrm>
              <a:off x="426" y="1185"/>
              <a:ext cx="701" cy="313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TN"/>
            </a:p>
          </p:txBody>
        </p:sp>
      </p:grpSp>
      <p:sp>
        <p:nvSpPr>
          <p:cNvPr id="59411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15411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59412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9413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59414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59415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A25A82D-165F-4DA4-B0E2-D2346D448B5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TN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2514600"/>
            <a:ext cx="7315200" cy="1087438"/>
          </a:xfrm>
        </p:spPr>
        <p:txBody>
          <a:bodyPr/>
          <a:lstStyle/>
          <a:p>
            <a:r>
              <a:rPr lang="fr-FR" i="1">
                <a:solidFill>
                  <a:srgbClr val="26362D"/>
                </a:solidFill>
                <a:latin typeface="Georgia" pitchFamily="18" charset="0"/>
              </a:rPr>
              <a:t>LES SOUS - PROGRAMMES</a:t>
            </a:r>
            <a:br>
              <a:rPr lang="fr-FR" i="1">
                <a:solidFill>
                  <a:srgbClr val="26362D"/>
                </a:solidFill>
                <a:latin typeface="Georgia" pitchFamily="18" charset="0"/>
              </a:rPr>
            </a:br>
            <a:endParaRPr lang="fr-FR">
              <a:solidFill>
                <a:srgbClr val="26362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857364"/>
            <a:ext cx="885828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fr-FR" b="1" i="1" dirty="0" smtClean="0">
                <a:latin typeface="Bodoni MT" pitchFamily="18" charset="0"/>
              </a:rPr>
              <a:t>Une procédure </a:t>
            </a:r>
            <a:endParaRPr lang="ar-TN" i="1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1571612"/>
            <a:ext cx="8143932" cy="1357322"/>
          </a:xfrm>
        </p:spPr>
        <p:txBody>
          <a:bodyPr/>
          <a:lstStyle/>
          <a:p>
            <a:r>
              <a:rPr lang="fr-FR" sz="3200" b="1" dirty="0" smtClean="0">
                <a:latin typeface="Garamond" pitchFamily="18" charset="0"/>
              </a:rPr>
              <a:t>Jeu du nombre de combinaisons de tirage de</a:t>
            </a:r>
            <a:br>
              <a:rPr lang="fr-FR" sz="3200" b="1" dirty="0" smtClean="0">
                <a:latin typeface="Garamond" pitchFamily="18" charset="0"/>
              </a:rPr>
            </a:br>
            <a:r>
              <a:rPr lang="fr-FR" sz="3200" b="1" dirty="0" smtClean="0">
                <a:latin typeface="Garamond" pitchFamily="18" charset="0"/>
              </a:rPr>
              <a:t> p cartes parmi n cartes</a:t>
            </a:r>
            <a:endParaRPr lang="en-US" sz="3200" b="1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0100" y="3571876"/>
            <a:ext cx="79296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 smtClean="0">
                <a:latin typeface="Bodoni MT" pitchFamily="18" charset="0"/>
              </a:rPr>
              <a:t>Le nombre de combinaisons de tirage de p cartes parmi n cartes ?</a:t>
            </a:r>
            <a:endParaRPr lang="en-US" sz="3600" dirty="0">
              <a:latin typeface="Bodoni MT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14348" y="357166"/>
            <a:ext cx="814393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Projet</a:t>
            </a:r>
            <a:r>
              <a:rPr kumimoji="0" lang="fr-FR" sz="36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 à réaliser 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2000240"/>
            <a:ext cx="8429684" cy="4500594"/>
          </a:xfrm>
        </p:spPr>
        <p:txBody>
          <a:bodyPr/>
          <a:lstStyle/>
          <a:p>
            <a:pPr algn="just">
              <a:buNone/>
            </a:pPr>
            <a:r>
              <a:rPr lang="fr-FR" dirty="0">
                <a:latin typeface="Georgia" pitchFamily="18" charset="0"/>
              </a:rPr>
              <a:t>	</a:t>
            </a:r>
            <a:r>
              <a:rPr lang="fr-FR" b="1" dirty="0" smtClean="0"/>
              <a:t>	</a:t>
            </a:r>
            <a:r>
              <a:rPr lang="fr-FR" sz="2800" b="1" dirty="0" smtClean="0">
                <a:latin typeface="Garamond" pitchFamily="18" charset="0"/>
              </a:rPr>
              <a:t>Ecrire un programme (Algorithme du programme principal + Algorithmes des modules envisagés + Implémentation en langage Python) permettant de simuler le jeu suivant :</a:t>
            </a:r>
            <a:endParaRPr lang="en-US" sz="2800" b="1" dirty="0" smtClean="0">
              <a:latin typeface="Garamond" pitchFamily="18" charset="0"/>
            </a:endParaRPr>
          </a:p>
          <a:p>
            <a:pPr lvl="0" algn="just">
              <a:buNone/>
            </a:pPr>
            <a:r>
              <a:rPr lang="fr-FR" sz="2800" b="1" dirty="0" smtClean="0">
                <a:latin typeface="Garamond" pitchFamily="18" charset="0"/>
              </a:rPr>
              <a:t>	Saisir le nombre de cartes total n (0</a:t>
            </a:r>
            <a:r>
              <a:rPr lang="fr-FR" sz="2800" b="1" u="sng" dirty="0" smtClean="0">
                <a:latin typeface="Garamond" pitchFamily="18" charset="0"/>
              </a:rPr>
              <a:t>&lt;</a:t>
            </a:r>
            <a:r>
              <a:rPr lang="fr-FR" sz="2800" b="1" dirty="0" smtClean="0">
                <a:latin typeface="Garamond" pitchFamily="18" charset="0"/>
              </a:rPr>
              <a:t>n</a:t>
            </a:r>
            <a:r>
              <a:rPr lang="fr-FR" sz="2800" b="1" u="sng" dirty="0" smtClean="0">
                <a:latin typeface="Garamond" pitchFamily="18" charset="0"/>
              </a:rPr>
              <a:t>&lt;</a:t>
            </a:r>
            <a:r>
              <a:rPr lang="fr-FR" sz="2800" b="1" dirty="0" smtClean="0">
                <a:latin typeface="Garamond" pitchFamily="18" charset="0"/>
              </a:rPr>
              <a:t>32) et le nombre de cartes à tirer p (0</a:t>
            </a:r>
            <a:r>
              <a:rPr lang="fr-FR" sz="2800" b="1" u="sng" dirty="0" smtClean="0">
                <a:latin typeface="Garamond" pitchFamily="18" charset="0"/>
              </a:rPr>
              <a:t>&lt;</a:t>
            </a:r>
            <a:r>
              <a:rPr lang="fr-FR" sz="2800" b="1" dirty="0" smtClean="0">
                <a:latin typeface="Garamond" pitchFamily="18" charset="0"/>
              </a:rPr>
              <a:t>p</a:t>
            </a:r>
            <a:r>
              <a:rPr lang="fr-FR" sz="2800" b="1" u="sng" dirty="0" smtClean="0">
                <a:latin typeface="Garamond" pitchFamily="18" charset="0"/>
              </a:rPr>
              <a:t>&lt;</a:t>
            </a:r>
            <a:r>
              <a:rPr lang="fr-FR" sz="2800" b="1" dirty="0" smtClean="0">
                <a:latin typeface="Garamond" pitchFamily="18" charset="0"/>
              </a:rPr>
              <a:t> n)</a:t>
            </a:r>
            <a:endParaRPr lang="en-US" sz="2800" dirty="0" smtClean="0">
              <a:latin typeface="Garamond" pitchFamily="18" charset="0"/>
            </a:endParaRPr>
          </a:p>
          <a:p>
            <a:pPr lvl="0" algn="just">
              <a:buNone/>
            </a:pPr>
            <a:r>
              <a:rPr lang="fr-FR" sz="2800" b="1" dirty="0" smtClean="0">
                <a:latin typeface="Garamond" pitchFamily="18" charset="0"/>
              </a:rPr>
              <a:t>	Calculer et afficher le nombre de combinaisons de tirer p cartes parmi n cartes.</a:t>
            </a:r>
          </a:p>
          <a:p>
            <a:pPr lvl="0" algn="just">
              <a:buNone/>
            </a:pPr>
            <a:endParaRPr lang="en-US" sz="2800" dirty="0" smtClean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5786" y="857232"/>
            <a:ext cx="78581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algn="just">
              <a:buFontTx/>
              <a:buNone/>
            </a:pPr>
            <a:r>
              <a:rPr lang="fr-FR" sz="3600" dirty="0" smtClean="0">
                <a:latin typeface="Georgia" pitchFamily="18" charset="0"/>
              </a:rPr>
              <a:t>	Sachant que   C =    n ! / p ! (n - p) !</a:t>
            </a:r>
            <a:endParaRPr lang="fr-FR" sz="36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Proposition 1</a:t>
            </a:r>
            <a:endParaRPr lang="ar-TN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629728"/>
            <a:ext cx="7715304" cy="4442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fr-FR" dirty="0" smtClean="0"/>
              <a:t>Proposition 2</a:t>
            </a:r>
            <a:endParaRPr lang="ar-TN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7431" y="1714488"/>
            <a:ext cx="8632287" cy="4500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Algorithme Solution1 </a:t>
            </a:r>
          </a:p>
          <a:p>
            <a:pPr>
              <a:buNone/>
            </a:pPr>
            <a:r>
              <a:rPr lang="fr-FR" b="1" dirty="0" smtClean="0"/>
              <a:t>Début</a:t>
            </a:r>
            <a:endParaRPr lang="en-US" dirty="0" smtClean="0"/>
          </a:p>
          <a:p>
            <a:pPr>
              <a:buNone/>
            </a:pPr>
            <a:r>
              <a:rPr lang="fr-FR" b="1" dirty="0" smtClean="0"/>
              <a:t>		</a:t>
            </a:r>
            <a:r>
              <a:rPr lang="fr-FR" b="1" dirty="0" smtClean="0">
                <a:hlinkClick r:id="rId2" action="ppaction://hlinksldjump"/>
              </a:rPr>
              <a:t>saisie(</a:t>
            </a:r>
            <a:r>
              <a:rPr lang="fr-FR" b="1" dirty="0" err="1" smtClean="0">
                <a:hlinkClick r:id="rId2" action="ppaction://hlinksldjump"/>
              </a:rPr>
              <a:t>p,n</a:t>
            </a:r>
            <a:r>
              <a:rPr lang="fr-FR" b="1" dirty="0" smtClean="0">
                <a:hlinkClick r:id="rId2" action="ppaction://hlinksldjump"/>
              </a:rPr>
              <a:t>)</a:t>
            </a:r>
            <a:endParaRPr lang="en-US" dirty="0" smtClean="0"/>
          </a:p>
          <a:p>
            <a:pPr>
              <a:buNone/>
            </a:pPr>
            <a:r>
              <a:rPr lang="fr-FR" b="1" dirty="0" smtClean="0"/>
              <a:t>		</a:t>
            </a:r>
            <a:r>
              <a:rPr lang="fr-FR" b="1" dirty="0" smtClean="0">
                <a:hlinkClick r:id="rId3" action="ppaction://hlinksldjump"/>
              </a:rPr>
              <a:t>C</a:t>
            </a:r>
            <a:r>
              <a:rPr lang="fr-FR" dirty="0" smtClean="0">
                <a:sym typeface="Wingdings" pitchFamily="2" charset="2"/>
                <a:hlinkClick r:id="rId3" action="ppaction://hlinksldjump"/>
              </a:rPr>
              <a:t></a:t>
            </a:r>
            <a:r>
              <a:rPr lang="fr-FR" dirty="0" smtClean="0">
                <a:hlinkClick r:id="rId3" action="ppaction://hlinksldjump"/>
              </a:rPr>
              <a:t> </a:t>
            </a:r>
            <a:r>
              <a:rPr lang="fr-FR" b="1" dirty="0" err="1" smtClean="0">
                <a:hlinkClick r:id="rId3" action="ppaction://hlinksldjump"/>
              </a:rPr>
              <a:t>fact</a:t>
            </a:r>
            <a:r>
              <a:rPr lang="fr-FR" b="1" dirty="0" smtClean="0">
                <a:hlinkClick r:id="rId3" action="ppaction://hlinksldjump"/>
              </a:rPr>
              <a:t>(n) / (</a:t>
            </a:r>
            <a:r>
              <a:rPr lang="fr-FR" b="1" dirty="0" err="1" smtClean="0">
                <a:hlinkClick r:id="rId3" action="ppaction://hlinksldjump"/>
              </a:rPr>
              <a:t>fact</a:t>
            </a:r>
            <a:r>
              <a:rPr lang="fr-FR" b="1" dirty="0" smtClean="0">
                <a:hlinkClick r:id="rId3" action="ppaction://hlinksldjump"/>
              </a:rPr>
              <a:t>(p)*</a:t>
            </a:r>
            <a:r>
              <a:rPr lang="fr-FR" b="1" dirty="0" err="1" smtClean="0">
                <a:hlinkClick r:id="rId3" action="ppaction://hlinksldjump"/>
              </a:rPr>
              <a:t>fact</a:t>
            </a:r>
            <a:r>
              <a:rPr lang="fr-FR" b="1" dirty="0" smtClean="0">
                <a:hlinkClick r:id="rId3" action="ppaction://hlinksldjump"/>
              </a:rPr>
              <a:t>(n-p)) </a:t>
            </a:r>
            <a:r>
              <a:rPr lang="fr-FR" b="1" dirty="0" smtClean="0"/>
              <a:t>	Ecrire("C(",p,",",n,")=",c)</a:t>
            </a:r>
            <a:endParaRPr lang="en-US" dirty="0" smtClean="0"/>
          </a:p>
          <a:p>
            <a:pPr>
              <a:buNone/>
            </a:pPr>
            <a:r>
              <a:rPr lang="fr-FR" b="1" dirty="0" smtClean="0"/>
              <a:t>Fin</a:t>
            </a:r>
            <a:endParaRPr lang="ar-T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38" y="785794"/>
            <a:ext cx="7772400" cy="1143000"/>
          </a:xfrm>
        </p:spPr>
        <p:txBody>
          <a:bodyPr/>
          <a:lstStyle/>
          <a:p>
            <a:r>
              <a:rPr lang="fr-FR" sz="2800" b="1" dirty="0" smtClean="0"/>
              <a:t>Tableau de déclaration des objets globaux T.D.O.G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ar-TN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1857356" y="2500306"/>
          <a:ext cx="6215106" cy="244126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07553"/>
                <a:gridCol w="3107553"/>
              </a:tblGrid>
              <a:tr h="642942">
                <a:tc>
                  <a:txBody>
                    <a:bodyPr/>
                    <a:lstStyle/>
                    <a:p>
                      <a:pPr algn="ctr" rtl="0"/>
                      <a:r>
                        <a:rPr lang="fr-FR" sz="2800" dirty="0" smtClean="0">
                          <a:solidFill>
                            <a:schemeClr val="tx1"/>
                          </a:solidFill>
                          <a:latin typeface="Bodoni MT" pitchFamily="18" charset="0"/>
                        </a:rPr>
                        <a:t>Type /</a:t>
                      </a:r>
                      <a:endParaRPr lang="ar-TN" sz="2800" dirty="0">
                        <a:solidFill>
                          <a:schemeClr val="tx1"/>
                        </a:solidFill>
                        <a:latin typeface="Bodoni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2800" dirty="0" smtClean="0">
                          <a:solidFill>
                            <a:schemeClr val="tx1"/>
                          </a:solidFill>
                          <a:latin typeface="Bodoni MT" pitchFamily="18" charset="0"/>
                        </a:rPr>
                        <a:t>Objet </a:t>
                      </a:r>
                      <a:endParaRPr lang="ar-TN" sz="2800" dirty="0">
                        <a:solidFill>
                          <a:schemeClr val="tx1"/>
                        </a:solidFill>
                        <a:latin typeface="Bodoni MT" pitchFamily="18" charset="0"/>
                      </a:endParaRPr>
                    </a:p>
                  </a:txBody>
                  <a:tcPr/>
                </a:tc>
              </a:tr>
              <a:tr h="1116809">
                <a:tc>
                  <a:txBody>
                    <a:bodyPr/>
                    <a:lstStyle/>
                    <a:p>
                      <a:pPr algn="ctr" rtl="0"/>
                      <a:r>
                        <a:rPr lang="fr-FR" sz="2800" dirty="0" smtClean="0">
                          <a:solidFill>
                            <a:schemeClr val="tx1"/>
                          </a:solidFill>
                          <a:latin typeface="Bodoni MT" pitchFamily="18" charset="0"/>
                        </a:rPr>
                        <a:t>Entier </a:t>
                      </a:r>
                    </a:p>
                    <a:p>
                      <a:pPr algn="ctr" rtl="0"/>
                      <a:r>
                        <a:rPr lang="fr-FR" sz="2800" dirty="0" smtClean="0">
                          <a:solidFill>
                            <a:schemeClr val="tx1"/>
                          </a:solidFill>
                          <a:latin typeface="Bodoni MT" pitchFamily="18" charset="0"/>
                        </a:rPr>
                        <a:t>Réel </a:t>
                      </a:r>
                    </a:p>
                    <a:p>
                      <a:pPr algn="ctr" rtl="0"/>
                      <a:endParaRPr lang="fr-FR" sz="2800" dirty="0" smtClean="0">
                        <a:solidFill>
                          <a:schemeClr val="tx1"/>
                        </a:solidFill>
                        <a:latin typeface="Bodoni MT" pitchFamily="18" charset="0"/>
                      </a:endParaRPr>
                    </a:p>
                    <a:p>
                      <a:pPr algn="ctr" rtl="0"/>
                      <a:endParaRPr lang="fr-FR" sz="2800" dirty="0" smtClean="0">
                        <a:solidFill>
                          <a:schemeClr val="tx1"/>
                        </a:solidFill>
                        <a:latin typeface="Bodoni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2800" dirty="0" err="1" smtClean="0">
                          <a:solidFill>
                            <a:schemeClr val="tx1"/>
                          </a:solidFill>
                          <a:latin typeface="Bodoni MT" pitchFamily="18" charset="0"/>
                        </a:rPr>
                        <a:t>n,p</a:t>
                      </a:r>
                      <a:endParaRPr lang="fr-FR" sz="2800" dirty="0" smtClean="0">
                        <a:solidFill>
                          <a:schemeClr val="tx1"/>
                        </a:solidFill>
                        <a:latin typeface="Bodoni MT" pitchFamily="18" charset="0"/>
                      </a:endParaRPr>
                    </a:p>
                    <a:p>
                      <a:pPr algn="ctr" rtl="0"/>
                      <a:r>
                        <a:rPr lang="fr-FR" sz="2800" dirty="0" smtClean="0">
                          <a:solidFill>
                            <a:schemeClr val="tx1"/>
                          </a:solidFill>
                          <a:latin typeface="Bodoni MT" pitchFamily="18" charset="0"/>
                        </a:rPr>
                        <a:t>c</a:t>
                      </a:r>
                    </a:p>
                    <a:p>
                      <a:pPr algn="ctr" rtl="0"/>
                      <a:r>
                        <a:rPr lang="fr-FR" sz="2800" dirty="0" smtClean="0">
                          <a:solidFill>
                            <a:schemeClr val="tx1"/>
                          </a:solidFill>
                          <a:latin typeface="Bodoni MT" pitchFamily="18" charset="0"/>
                        </a:rPr>
                        <a:t>saisie</a:t>
                      </a:r>
                    </a:p>
                    <a:p>
                      <a:pPr algn="ctr" rtl="0"/>
                      <a:r>
                        <a:rPr lang="fr-FR" sz="2800" dirty="0" err="1" smtClean="0">
                          <a:solidFill>
                            <a:schemeClr val="tx1"/>
                          </a:solidFill>
                          <a:latin typeface="Bodoni MT" pitchFamily="18" charset="0"/>
                        </a:rPr>
                        <a:t>fact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  <a:latin typeface="Bodoni MT" pitchFamily="18" charset="0"/>
                        </a:rPr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0851787" y="2381578"/>
            <a:ext cx="1191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800" b="1" dirty="0" smtClean="0">
                <a:solidFill>
                  <a:srgbClr val="000000"/>
                </a:solidFill>
                <a:latin typeface="Bodoni MT" pitchFamily="18" charset="0"/>
                <a:cs typeface="+mn-cs"/>
              </a:rPr>
              <a:t>Nature</a:t>
            </a:r>
            <a:endParaRPr lang="ar-TN" sz="2800" b="1" dirty="0">
              <a:solidFill>
                <a:srgbClr val="000000"/>
              </a:solidFill>
              <a:latin typeface="Bodoni MT" pitchFamily="18" charset="0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00760" y="7072338"/>
            <a:ext cx="1712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solidFill>
                  <a:srgbClr val="000000"/>
                </a:solidFill>
                <a:latin typeface="Bodoni MT" pitchFamily="18" charset="0"/>
                <a:cs typeface="+mn-cs"/>
              </a:rPr>
              <a:t>Procédure</a:t>
            </a:r>
            <a:endParaRPr lang="ar-TN" dirty="0"/>
          </a:p>
        </p:txBody>
      </p:sp>
      <p:sp>
        <p:nvSpPr>
          <p:cNvPr id="8" name="Rectangle 7"/>
          <p:cNvSpPr/>
          <p:nvPr/>
        </p:nvSpPr>
        <p:spPr>
          <a:xfrm>
            <a:off x="6072198" y="7572404"/>
            <a:ext cx="167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000000"/>
                </a:solidFill>
                <a:latin typeface="Bodoni MT" pitchFamily="18" charset="0"/>
                <a:cs typeface="+mn-cs"/>
              </a:rPr>
              <a:t>Fonction </a:t>
            </a:r>
            <a:endParaRPr lang="ar-T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-0.00092 L -0.41337 0.0094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90751E-6 L -0.00573 -0.4534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62428E-7 L 0.00434 -0.4529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429684" cy="1285884"/>
          </a:xfrm>
        </p:spPr>
        <p:txBody>
          <a:bodyPr/>
          <a:lstStyle/>
          <a:p>
            <a:pPr algn="l">
              <a:buNone/>
            </a:pPr>
            <a:r>
              <a:rPr lang="fr-FR" sz="2800" dirty="0" smtClean="0"/>
              <a:t>	</a:t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La déclaration de la procédure "saisie" avec les paramètres formels a et b qui vont être modifiés en </a:t>
            </a:r>
            <a:r>
              <a:rPr lang="fr-FR" sz="2800" dirty="0" smtClean="0"/>
              <a:t>sortie </a:t>
            </a:r>
            <a:r>
              <a:rPr lang="fr-FR" sz="2800" dirty="0" smtClean="0"/>
              <a:t>(@)</a:t>
            </a:r>
            <a:br>
              <a:rPr lang="fr-FR" sz="2800" dirty="0" smtClean="0"/>
            </a:br>
            <a:endParaRPr lang="ar-TN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4348" y="1928802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fr-FR" sz="2800" dirty="0" smtClean="0">
                <a:latin typeface="Bodoni MT" pitchFamily="18" charset="0"/>
              </a:rPr>
              <a:t>Procédure saisie (@a: entier,@ b: entier)</a:t>
            </a:r>
          </a:p>
          <a:p>
            <a:pPr>
              <a:buNone/>
            </a:pPr>
            <a:r>
              <a:rPr lang="fr-FR" sz="2800" dirty="0" smtClean="0">
                <a:latin typeface="Bodoni MT" pitchFamily="18" charset="0"/>
              </a:rPr>
              <a:t>DEBUT</a:t>
            </a:r>
            <a:endParaRPr lang="en-US" sz="2800" dirty="0" smtClean="0">
              <a:latin typeface="Bodoni MT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Bodoni MT" pitchFamily="18" charset="0"/>
              </a:rPr>
              <a:t>Répéter</a:t>
            </a:r>
            <a:endParaRPr lang="en-US" sz="2800" dirty="0" smtClean="0">
              <a:latin typeface="Bodoni MT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Bodoni MT" pitchFamily="18" charset="0"/>
              </a:rPr>
              <a:t>	Ecrire ("Nombre 1 =") Lire (a)</a:t>
            </a:r>
            <a:endParaRPr lang="en-US" sz="2800" dirty="0" smtClean="0">
              <a:latin typeface="Bodoni MT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Bodoni MT" pitchFamily="18" charset="0"/>
              </a:rPr>
              <a:t>	Ecrire ("Nombre 2 =") Lire (b)</a:t>
            </a:r>
            <a:endParaRPr lang="en-US" sz="2800" dirty="0" smtClean="0">
              <a:latin typeface="Bodoni MT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Bodoni MT" pitchFamily="18" charset="0"/>
              </a:rPr>
              <a:t>Jusqu’à (0</a:t>
            </a:r>
            <a:r>
              <a:rPr lang="fr-FR" sz="2800" u="sng" dirty="0" smtClean="0">
                <a:latin typeface="Bodoni MT" pitchFamily="18" charset="0"/>
              </a:rPr>
              <a:t>&lt;</a:t>
            </a:r>
            <a:r>
              <a:rPr lang="fr-FR" sz="2800" dirty="0" smtClean="0">
                <a:latin typeface="Bodoni MT" pitchFamily="18" charset="0"/>
              </a:rPr>
              <a:t>a) et (a</a:t>
            </a:r>
            <a:r>
              <a:rPr lang="fr-FR" sz="2800" u="sng" dirty="0" smtClean="0">
                <a:latin typeface="Bodoni MT" pitchFamily="18" charset="0"/>
              </a:rPr>
              <a:t>&lt;</a:t>
            </a:r>
            <a:r>
              <a:rPr lang="fr-FR" sz="2800" dirty="0" smtClean="0">
                <a:latin typeface="Bodoni MT" pitchFamily="18" charset="0"/>
              </a:rPr>
              <a:t>b) et (b</a:t>
            </a:r>
            <a:r>
              <a:rPr lang="fr-FR" sz="2800" u="sng" dirty="0" smtClean="0">
                <a:latin typeface="Bodoni MT" pitchFamily="18" charset="0"/>
              </a:rPr>
              <a:t>&lt;</a:t>
            </a:r>
            <a:r>
              <a:rPr lang="fr-FR" sz="2800" dirty="0" smtClean="0">
                <a:latin typeface="Bodoni MT" pitchFamily="18" charset="0"/>
              </a:rPr>
              <a:t>32)</a:t>
            </a:r>
          </a:p>
          <a:p>
            <a:pPr>
              <a:buNone/>
            </a:pPr>
            <a:r>
              <a:rPr lang="fr-FR" sz="2800" dirty="0" smtClean="0">
                <a:latin typeface="Bodoni MT" pitchFamily="18" charset="0"/>
              </a:rPr>
              <a:t>Fin 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ar-T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533400"/>
            <a:ext cx="8929718" cy="1143000"/>
          </a:xfrm>
        </p:spPr>
        <p:txBody>
          <a:bodyPr/>
          <a:lstStyle/>
          <a:p>
            <a:r>
              <a:rPr lang="fr-FR" sz="2800" b="1" dirty="0" smtClean="0">
                <a:latin typeface="Bodoni MT" pitchFamily="18" charset="0"/>
              </a:rPr>
              <a:t>La déclaration de la fonction "</a:t>
            </a:r>
            <a:r>
              <a:rPr lang="fr-FR" sz="2800" b="1" dirty="0" err="1" smtClean="0">
                <a:latin typeface="Bodoni MT" pitchFamily="18" charset="0"/>
              </a:rPr>
              <a:t>fact</a:t>
            </a:r>
            <a:r>
              <a:rPr lang="fr-FR" sz="2800" b="1" dirty="0" smtClean="0">
                <a:latin typeface="Bodoni MT" pitchFamily="18" charset="0"/>
              </a:rPr>
              <a:t>" avec le paramètre formel x </a:t>
            </a:r>
            <a:endParaRPr lang="fr-FR" sz="2800" i="1" dirty="0">
              <a:latin typeface="Bodoni MT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357290" y="1857364"/>
            <a:ext cx="7143800" cy="4204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indent="174625">
              <a:spcBef>
                <a:spcPct val="20000"/>
              </a:spcBef>
            </a:pPr>
            <a:r>
              <a:rPr lang="fr-FR" sz="2800" dirty="0" smtClean="0">
                <a:solidFill>
                  <a:srgbClr val="0066FF"/>
                </a:solidFill>
                <a:latin typeface="Georgia" pitchFamily="18" charset="0"/>
                <a:cs typeface="+mn-cs"/>
              </a:rPr>
              <a:t>Fonction </a:t>
            </a:r>
            <a:r>
              <a:rPr lang="fr-FR" sz="2800" dirty="0" err="1" smtClean="0">
                <a:solidFill>
                  <a:srgbClr val="FF0066"/>
                </a:solidFill>
                <a:latin typeface="Georgia" pitchFamily="18" charset="0"/>
                <a:cs typeface="+mn-cs"/>
              </a:rPr>
              <a:t>Fact</a:t>
            </a:r>
            <a:r>
              <a:rPr lang="fr-FR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 ( x : entier) : </a:t>
            </a:r>
            <a:r>
              <a:rPr lang="fr-FR" sz="2800" dirty="0" smtClean="0">
                <a:solidFill>
                  <a:srgbClr val="FF0066"/>
                </a:solidFill>
                <a:latin typeface="Georgia" pitchFamily="18" charset="0"/>
                <a:cs typeface="+mn-cs"/>
              </a:rPr>
              <a:t>entier</a:t>
            </a:r>
            <a:r>
              <a:rPr lang="fr-FR" sz="32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 </a:t>
            </a:r>
          </a:p>
          <a:p>
            <a:pPr marL="536575" lvl="0" indent="174625">
              <a:spcBef>
                <a:spcPct val="20000"/>
              </a:spcBef>
            </a:pPr>
            <a:r>
              <a:rPr lang="fr-FR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Début</a:t>
            </a:r>
            <a:endParaRPr lang="en-US" sz="2800" dirty="0" smtClean="0">
              <a:solidFill>
                <a:srgbClr val="000000"/>
              </a:solidFill>
              <a:latin typeface="Georgia" pitchFamily="18" charset="0"/>
              <a:cs typeface="+mn-cs"/>
            </a:endParaRPr>
          </a:p>
          <a:p>
            <a:pPr marL="536575" lvl="0" indent="174625">
              <a:spcBef>
                <a:spcPct val="2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f </a:t>
            </a:r>
            <a:r>
              <a:rPr lang="fr-FR" sz="2800" dirty="0">
                <a:solidFill>
                  <a:srgbClr val="000000"/>
                </a:solidFill>
                <a:latin typeface="Georgia" pitchFamily="18" charset="0"/>
                <a:cs typeface="+mn-cs"/>
                <a:sym typeface="Wingdings" pitchFamily="2" charset="2"/>
              </a:rPr>
              <a:t>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  <a:cs typeface="+mn-cs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1</a:t>
            </a:r>
          </a:p>
          <a:p>
            <a:pPr marL="536575" lvl="0" indent="174625">
              <a:spcBef>
                <a:spcPct val="2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pour </a:t>
            </a:r>
            <a:r>
              <a:rPr lang="en-US" sz="2800" dirty="0" err="1">
                <a:solidFill>
                  <a:srgbClr val="000000"/>
                </a:solidFill>
                <a:latin typeface="Georgia" pitchFamily="18" charset="0"/>
                <a:cs typeface="+mn-cs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  <a:cs typeface="+mn-cs"/>
              </a:rPr>
              <a:t> de 1 à x 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faire</a:t>
            </a:r>
            <a:endParaRPr lang="en-US" sz="2800" dirty="0">
              <a:solidFill>
                <a:srgbClr val="000000"/>
              </a:solidFill>
              <a:latin typeface="Georgia" pitchFamily="18" charset="0"/>
              <a:cs typeface="+mn-cs"/>
            </a:endParaRPr>
          </a:p>
          <a:p>
            <a:pPr marL="536575" lvl="0" indent="174625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  <a:latin typeface="Georgia" pitchFamily="18" charset="0"/>
                <a:cs typeface="+mn-cs"/>
              </a:rPr>
              <a:t>    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               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  <a:cs typeface="+mn-cs"/>
              </a:rPr>
              <a:t>f 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  <a:cs typeface="+mn-cs"/>
                <a:sym typeface="Wingdings" pitchFamily="2" charset="2"/>
              </a:rPr>
              <a:t>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  <a:cs typeface="+mn-cs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f*</a:t>
            </a:r>
            <a:r>
              <a:rPr lang="en-US" sz="2800" dirty="0" err="1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i</a:t>
            </a:r>
            <a:endParaRPr lang="en-US" sz="2800" dirty="0" smtClean="0">
              <a:solidFill>
                <a:srgbClr val="000000"/>
              </a:solidFill>
              <a:latin typeface="Georgia" pitchFamily="18" charset="0"/>
              <a:cs typeface="+mn-cs"/>
            </a:endParaRPr>
          </a:p>
          <a:p>
            <a:pPr marL="536575" lvl="0" indent="174625">
              <a:spcBef>
                <a:spcPct val="2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Fin </a:t>
            </a:r>
            <a:r>
              <a:rPr lang="en-US" sz="2800" dirty="0">
                <a:solidFill>
                  <a:srgbClr val="000000"/>
                </a:solidFill>
                <a:latin typeface="Georgia" pitchFamily="18" charset="0"/>
                <a:cs typeface="+mn-cs"/>
              </a:rPr>
              <a:t>pour</a:t>
            </a:r>
          </a:p>
          <a:p>
            <a:pPr marL="536575" indent="174625">
              <a:spcBef>
                <a:spcPct val="20000"/>
              </a:spcBef>
            </a:pPr>
            <a:r>
              <a:rPr lang="en-US" sz="2800" dirty="0">
                <a:solidFill>
                  <a:srgbClr val="C00000"/>
                </a:solidFill>
                <a:latin typeface="Georgia" pitchFamily="18" charset="0"/>
                <a:cs typeface="+mn-cs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Georgia" pitchFamily="18" charset="0"/>
                <a:cs typeface="+mn-cs"/>
              </a:rPr>
              <a:t>Retourner</a:t>
            </a:r>
            <a:r>
              <a:rPr lang="en-US" sz="2800" dirty="0" smtClean="0">
                <a:solidFill>
                  <a:srgbClr val="C00000"/>
                </a:solidFill>
                <a:latin typeface="Georgia" pitchFamily="18" charset="0"/>
                <a:cs typeface="+mn-cs"/>
              </a:rPr>
              <a:t>  f</a:t>
            </a:r>
          </a:p>
          <a:p>
            <a:pPr marL="536575" lvl="0" indent="174625">
              <a:spcBef>
                <a:spcPct val="2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Fin </a:t>
            </a:r>
            <a:r>
              <a:rPr lang="fr-FR" sz="2800" dirty="0" smtClean="0">
                <a:solidFill>
                  <a:srgbClr val="000000"/>
                </a:solidFill>
                <a:latin typeface="Georgia" pitchFamily="18" charset="0"/>
                <a:cs typeface="+mn-cs"/>
              </a:rPr>
              <a:t> </a:t>
            </a:r>
            <a:endParaRPr lang="ar-TN" dirty="0"/>
          </a:p>
        </p:txBody>
      </p:sp>
      <p:sp>
        <p:nvSpPr>
          <p:cNvPr id="23" name="Flèche angle droit à deux pointes 22"/>
          <p:cNvSpPr/>
          <p:nvPr/>
        </p:nvSpPr>
        <p:spPr bwMode="auto">
          <a:xfrm>
            <a:off x="4286248" y="2285992"/>
            <a:ext cx="2786082" cy="3286148"/>
          </a:xfrm>
          <a:prstGeom prst="leftUpArrow">
            <a:avLst>
              <a:gd name="adj1" fmla="val 10224"/>
              <a:gd name="adj2" fmla="val 6809"/>
              <a:gd name="adj3" fmla="val 14133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TN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i="1">
                <a:latin typeface="Georgia" pitchFamily="18" charset="0"/>
              </a:rPr>
              <a:t>Tableau de Déclaration des objets (locaux)</a:t>
            </a:r>
          </a:p>
        </p:txBody>
      </p:sp>
      <p:graphicFrame>
        <p:nvGraphicFramePr>
          <p:cNvPr id="16403" name="Group 19"/>
          <p:cNvGraphicFramePr>
            <a:graphicFrameLocks noGrp="1"/>
          </p:cNvGraphicFramePr>
          <p:nvPr>
            <p:ph type="body" idx="1"/>
          </p:nvPr>
        </p:nvGraphicFramePr>
        <p:xfrm>
          <a:off x="1643042" y="3286124"/>
          <a:ext cx="6256338" cy="1213104"/>
        </p:xfrm>
        <a:graphic>
          <a:graphicData uri="http://schemas.openxmlformats.org/drawingml/2006/table">
            <a:tbl>
              <a:tblPr/>
              <a:tblGrid>
                <a:gridCol w="2817813"/>
                <a:gridCol w="3438525"/>
              </a:tblGrid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Objets                   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Type / Nature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f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Entier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Entier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714348" y="428604"/>
            <a:ext cx="7772400" cy="1143000"/>
          </a:xfrm>
        </p:spPr>
        <p:txBody>
          <a:bodyPr/>
          <a:lstStyle/>
          <a:p>
            <a:r>
              <a:rPr lang="fr-FR" i="1" dirty="0" smtClean="0">
                <a:latin typeface="Georgia" pitchFamily="18" charset="0"/>
              </a:rPr>
              <a:t>L’Analyse </a:t>
            </a:r>
            <a:r>
              <a:rPr lang="fr-FR" i="1" dirty="0">
                <a:latin typeface="Georgia" pitchFamily="18" charset="0"/>
              </a:rPr>
              <a:t>Modulaire</a:t>
            </a: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714348" y="2000240"/>
            <a:ext cx="8215370" cy="4286280"/>
            <a:chOff x="3403" y="660"/>
            <a:chExt cx="10574" cy="475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60" y="1411"/>
              <a:ext cx="2697" cy="599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843" y="2071"/>
              <a:ext cx="2699" cy="599"/>
            </a:xfrm>
            <a:prstGeom prst="rect">
              <a:avLst/>
            </a:prstGeom>
            <a:noFill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960" y="2717"/>
              <a:ext cx="2697" cy="597"/>
            </a:xfrm>
            <a:prstGeom prst="rect">
              <a:avLst/>
            </a:prstGeom>
            <a:noFill/>
          </p:spPr>
        </p:pic>
        <p:sp>
          <p:nvSpPr>
            <p:cNvPr id="1030" name="AutoShape 6"/>
            <p:cNvSpPr>
              <a:spLocks/>
            </p:cNvSpPr>
            <p:nvPr/>
          </p:nvSpPr>
          <p:spPr bwMode="auto">
            <a:xfrm>
              <a:off x="5166" y="3013"/>
              <a:ext cx="1964" cy="700"/>
            </a:xfrm>
            <a:custGeom>
              <a:avLst/>
              <a:gdLst/>
              <a:ahLst/>
              <a:cxnLst>
                <a:cxn ang="0">
                  <a:pos x="218" y="442"/>
                </a:cxn>
                <a:cxn ang="0">
                  <a:pos x="0" y="651"/>
                </a:cxn>
                <a:cxn ang="0">
                  <a:pos x="298" y="700"/>
                </a:cxn>
                <a:cxn ang="0">
                  <a:pos x="275" y="627"/>
                </a:cxn>
                <a:cxn ang="0">
                  <a:pos x="228" y="627"/>
                </a:cxn>
                <a:cxn ang="0">
                  <a:pos x="201" y="541"/>
                </a:cxn>
                <a:cxn ang="0">
                  <a:pos x="244" y="528"/>
                </a:cxn>
                <a:cxn ang="0">
                  <a:pos x="218" y="442"/>
                </a:cxn>
                <a:cxn ang="0">
                  <a:pos x="244" y="528"/>
                </a:cxn>
                <a:cxn ang="0">
                  <a:pos x="201" y="541"/>
                </a:cxn>
                <a:cxn ang="0">
                  <a:pos x="228" y="627"/>
                </a:cxn>
                <a:cxn ang="0">
                  <a:pos x="271" y="614"/>
                </a:cxn>
                <a:cxn ang="0">
                  <a:pos x="244" y="528"/>
                </a:cxn>
                <a:cxn ang="0">
                  <a:pos x="271" y="614"/>
                </a:cxn>
                <a:cxn ang="0">
                  <a:pos x="228" y="627"/>
                </a:cxn>
                <a:cxn ang="0">
                  <a:pos x="275" y="627"/>
                </a:cxn>
                <a:cxn ang="0">
                  <a:pos x="271" y="614"/>
                </a:cxn>
                <a:cxn ang="0">
                  <a:pos x="1937" y="0"/>
                </a:cxn>
                <a:cxn ang="0">
                  <a:pos x="244" y="528"/>
                </a:cxn>
                <a:cxn ang="0">
                  <a:pos x="271" y="614"/>
                </a:cxn>
                <a:cxn ang="0">
                  <a:pos x="1963" y="86"/>
                </a:cxn>
                <a:cxn ang="0">
                  <a:pos x="1937" y="0"/>
                </a:cxn>
              </a:cxnLst>
              <a:rect l="0" t="0" r="r" b="b"/>
              <a:pathLst>
                <a:path w="1964" h="700">
                  <a:moveTo>
                    <a:pt x="218" y="442"/>
                  </a:moveTo>
                  <a:lnTo>
                    <a:pt x="0" y="651"/>
                  </a:lnTo>
                  <a:lnTo>
                    <a:pt x="298" y="700"/>
                  </a:lnTo>
                  <a:lnTo>
                    <a:pt x="275" y="627"/>
                  </a:lnTo>
                  <a:lnTo>
                    <a:pt x="228" y="627"/>
                  </a:lnTo>
                  <a:lnTo>
                    <a:pt x="201" y="541"/>
                  </a:lnTo>
                  <a:lnTo>
                    <a:pt x="244" y="528"/>
                  </a:lnTo>
                  <a:lnTo>
                    <a:pt x="218" y="442"/>
                  </a:lnTo>
                  <a:close/>
                  <a:moveTo>
                    <a:pt x="244" y="528"/>
                  </a:moveTo>
                  <a:lnTo>
                    <a:pt x="201" y="541"/>
                  </a:lnTo>
                  <a:lnTo>
                    <a:pt x="228" y="627"/>
                  </a:lnTo>
                  <a:lnTo>
                    <a:pt x="271" y="614"/>
                  </a:lnTo>
                  <a:lnTo>
                    <a:pt x="244" y="528"/>
                  </a:lnTo>
                  <a:close/>
                  <a:moveTo>
                    <a:pt x="271" y="614"/>
                  </a:moveTo>
                  <a:lnTo>
                    <a:pt x="228" y="627"/>
                  </a:lnTo>
                  <a:lnTo>
                    <a:pt x="275" y="627"/>
                  </a:lnTo>
                  <a:lnTo>
                    <a:pt x="271" y="614"/>
                  </a:lnTo>
                  <a:close/>
                  <a:moveTo>
                    <a:pt x="1937" y="0"/>
                  </a:moveTo>
                  <a:lnTo>
                    <a:pt x="244" y="528"/>
                  </a:lnTo>
                  <a:lnTo>
                    <a:pt x="271" y="614"/>
                  </a:lnTo>
                  <a:lnTo>
                    <a:pt x="1963" y="86"/>
                  </a:lnTo>
                  <a:lnTo>
                    <a:pt x="1937" y="0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sp>
          <p:nvSpPr>
            <p:cNvPr id="1031" name="AutoShape 7"/>
            <p:cNvSpPr>
              <a:spLocks/>
            </p:cNvSpPr>
            <p:nvPr/>
          </p:nvSpPr>
          <p:spPr bwMode="auto">
            <a:xfrm>
              <a:off x="6426" y="3180"/>
              <a:ext cx="1364" cy="1122"/>
            </a:xfrm>
            <a:custGeom>
              <a:avLst/>
              <a:gdLst/>
              <a:ahLst/>
              <a:cxnLst>
                <a:cxn ang="0">
                  <a:pos x="124" y="847"/>
                </a:cxn>
                <a:cxn ang="0">
                  <a:pos x="0" y="1122"/>
                </a:cxn>
                <a:cxn ang="0">
                  <a:pos x="295" y="1056"/>
                </a:cxn>
                <a:cxn ang="0">
                  <a:pos x="261" y="1015"/>
                </a:cxn>
                <a:cxn ang="0">
                  <a:pos x="203" y="1015"/>
                </a:cxn>
                <a:cxn ang="0">
                  <a:pos x="146" y="945"/>
                </a:cxn>
                <a:cxn ang="0">
                  <a:pos x="181" y="916"/>
                </a:cxn>
                <a:cxn ang="0">
                  <a:pos x="124" y="847"/>
                </a:cxn>
                <a:cxn ang="0">
                  <a:pos x="181" y="916"/>
                </a:cxn>
                <a:cxn ang="0">
                  <a:pos x="146" y="945"/>
                </a:cxn>
                <a:cxn ang="0">
                  <a:pos x="203" y="1015"/>
                </a:cxn>
                <a:cxn ang="0">
                  <a:pos x="238" y="986"/>
                </a:cxn>
                <a:cxn ang="0">
                  <a:pos x="181" y="916"/>
                </a:cxn>
                <a:cxn ang="0">
                  <a:pos x="238" y="986"/>
                </a:cxn>
                <a:cxn ang="0">
                  <a:pos x="203" y="1015"/>
                </a:cxn>
                <a:cxn ang="0">
                  <a:pos x="261" y="1015"/>
                </a:cxn>
                <a:cxn ang="0">
                  <a:pos x="238" y="986"/>
                </a:cxn>
                <a:cxn ang="0">
                  <a:pos x="1307" y="0"/>
                </a:cxn>
                <a:cxn ang="0">
                  <a:pos x="181" y="916"/>
                </a:cxn>
                <a:cxn ang="0">
                  <a:pos x="238" y="986"/>
                </a:cxn>
                <a:cxn ang="0">
                  <a:pos x="1363" y="70"/>
                </a:cxn>
                <a:cxn ang="0">
                  <a:pos x="1307" y="0"/>
                </a:cxn>
              </a:cxnLst>
              <a:rect l="0" t="0" r="r" b="b"/>
              <a:pathLst>
                <a:path w="1364" h="1122">
                  <a:moveTo>
                    <a:pt x="124" y="847"/>
                  </a:moveTo>
                  <a:lnTo>
                    <a:pt x="0" y="1122"/>
                  </a:lnTo>
                  <a:lnTo>
                    <a:pt x="295" y="1056"/>
                  </a:lnTo>
                  <a:lnTo>
                    <a:pt x="261" y="1015"/>
                  </a:lnTo>
                  <a:lnTo>
                    <a:pt x="203" y="1015"/>
                  </a:lnTo>
                  <a:lnTo>
                    <a:pt x="146" y="945"/>
                  </a:lnTo>
                  <a:lnTo>
                    <a:pt x="181" y="916"/>
                  </a:lnTo>
                  <a:lnTo>
                    <a:pt x="124" y="847"/>
                  </a:lnTo>
                  <a:close/>
                  <a:moveTo>
                    <a:pt x="181" y="916"/>
                  </a:moveTo>
                  <a:lnTo>
                    <a:pt x="146" y="945"/>
                  </a:lnTo>
                  <a:lnTo>
                    <a:pt x="203" y="1015"/>
                  </a:lnTo>
                  <a:lnTo>
                    <a:pt x="238" y="986"/>
                  </a:lnTo>
                  <a:lnTo>
                    <a:pt x="181" y="916"/>
                  </a:lnTo>
                  <a:close/>
                  <a:moveTo>
                    <a:pt x="238" y="986"/>
                  </a:moveTo>
                  <a:lnTo>
                    <a:pt x="203" y="1015"/>
                  </a:lnTo>
                  <a:lnTo>
                    <a:pt x="261" y="1015"/>
                  </a:lnTo>
                  <a:lnTo>
                    <a:pt x="238" y="986"/>
                  </a:lnTo>
                  <a:close/>
                  <a:moveTo>
                    <a:pt x="1307" y="0"/>
                  </a:moveTo>
                  <a:lnTo>
                    <a:pt x="181" y="916"/>
                  </a:lnTo>
                  <a:lnTo>
                    <a:pt x="238" y="986"/>
                  </a:lnTo>
                  <a:lnTo>
                    <a:pt x="1363" y="70"/>
                  </a:lnTo>
                  <a:lnTo>
                    <a:pt x="1307" y="0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sp>
          <p:nvSpPr>
            <p:cNvPr id="1032" name="AutoShape 8"/>
            <p:cNvSpPr>
              <a:spLocks/>
            </p:cNvSpPr>
            <p:nvPr/>
          </p:nvSpPr>
          <p:spPr bwMode="auto">
            <a:xfrm>
              <a:off x="8162" y="3208"/>
              <a:ext cx="379" cy="1619"/>
            </a:xfrm>
            <a:custGeom>
              <a:avLst/>
              <a:gdLst/>
              <a:ahLst/>
              <a:cxnLst>
                <a:cxn ang="0">
                  <a:pos x="0" y="1332"/>
                </a:cxn>
                <a:cxn ang="0">
                  <a:pos x="94" y="1619"/>
                </a:cxn>
                <a:cxn ang="0">
                  <a:pos x="245" y="1403"/>
                </a:cxn>
                <a:cxn ang="0">
                  <a:pos x="172" y="1403"/>
                </a:cxn>
                <a:cxn ang="0">
                  <a:pos x="83" y="1390"/>
                </a:cxn>
                <a:cxn ang="0">
                  <a:pos x="89" y="1345"/>
                </a:cxn>
                <a:cxn ang="0">
                  <a:pos x="0" y="1332"/>
                </a:cxn>
                <a:cxn ang="0">
                  <a:pos x="89" y="1345"/>
                </a:cxn>
                <a:cxn ang="0">
                  <a:pos x="83" y="1390"/>
                </a:cxn>
                <a:cxn ang="0">
                  <a:pos x="172" y="1403"/>
                </a:cxn>
                <a:cxn ang="0">
                  <a:pos x="178" y="1359"/>
                </a:cxn>
                <a:cxn ang="0">
                  <a:pos x="89" y="1345"/>
                </a:cxn>
                <a:cxn ang="0">
                  <a:pos x="178" y="1359"/>
                </a:cxn>
                <a:cxn ang="0">
                  <a:pos x="172" y="1403"/>
                </a:cxn>
                <a:cxn ang="0">
                  <a:pos x="245" y="1403"/>
                </a:cxn>
                <a:cxn ang="0">
                  <a:pos x="267" y="1372"/>
                </a:cxn>
                <a:cxn ang="0">
                  <a:pos x="178" y="1359"/>
                </a:cxn>
                <a:cxn ang="0">
                  <a:pos x="289" y="0"/>
                </a:cxn>
                <a:cxn ang="0">
                  <a:pos x="89" y="1345"/>
                </a:cxn>
                <a:cxn ang="0">
                  <a:pos x="178" y="1359"/>
                </a:cxn>
                <a:cxn ang="0">
                  <a:pos x="379" y="14"/>
                </a:cxn>
                <a:cxn ang="0">
                  <a:pos x="289" y="0"/>
                </a:cxn>
              </a:cxnLst>
              <a:rect l="0" t="0" r="r" b="b"/>
              <a:pathLst>
                <a:path w="379" h="1619">
                  <a:moveTo>
                    <a:pt x="0" y="1332"/>
                  </a:moveTo>
                  <a:lnTo>
                    <a:pt x="94" y="1619"/>
                  </a:lnTo>
                  <a:lnTo>
                    <a:pt x="245" y="1403"/>
                  </a:lnTo>
                  <a:lnTo>
                    <a:pt x="172" y="1403"/>
                  </a:lnTo>
                  <a:lnTo>
                    <a:pt x="83" y="1390"/>
                  </a:lnTo>
                  <a:lnTo>
                    <a:pt x="89" y="1345"/>
                  </a:lnTo>
                  <a:lnTo>
                    <a:pt x="0" y="1332"/>
                  </a:lnTo>
                  <a:close/>
                  <a:moveTo>
                    <a:pt x="89" y="1345"/>
                  </a:moveTo>
                  <a:lnTo>
                    <a:pt x="83" y="1390"/>
                  </a:lnTo>
                  <a:lnTo>
                    <a:pt x="172" y="1403"/>
                  </a:lnTo>
                  <a:lnTo>
                    <a:pt x="178" y="1359"/>
                  </a:lnTo>
                  <a:lnTo>
                    <a:pt x="89" y="1345"/>
                  </a:lnTo>
                  <a:close/>
                  <a:moveTo>
                    <a:pt x="178" y="1359"/>
                  </a:moveTo>
                  <a:lnTo>
                    <a:pt x="172" y="1403"/>
                  </a:lnTo>
                  <a:lnTo>
                    <a:pt x="245" y="1403"/>
                  </a:lnTo>
                  <a:lnTo>
                    <a:pt x="267" y="1372"/>
                  </a:lnTo>
                  <a:lnTo>
                    <a:pt x="178" y="1359"/>
                  </a:lnTo>
                  <a:close/>
                  <a:moveTo>
                    <a:pt x="289" y="0"/>
                  </a:moveTo>
                  <a:lnTo>
                    <a:pt x="89" y="1345"/>
                  </a:lnTo>
                  <a:lnTo>
                    <a:pt x="178" y="1359"/>
                  </a:lnTo>
                  <a:lnTo>
                    <a:pt x="379" y="14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1280" y="1817"/>
              <a:ext cx="2697" cy="597"/>
            </a:xfrm>
            <a:prstGeom prst="rect">
              <a:avLst/>
            </a:prstGeom>
            <a:noFill/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628" y="2446"/>
              <a:ext cx="2699" cy="599"/>
            </a:xfrm>
            <a:prstGeom prst="rect">
              <a:avLst/>
            </a:prstGeom>
            <a:noFill/>
          </p:spPr>
        </p:pic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403" y="3557"/>
              <a:ext cx="2954" cy="597"/>
            </a:xfrm>
            <a:prstGeom prst="rect">
              <a:avLst/>
            </a:prstGeom>
            <a:noFill/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723" y="4306"/>
              <a:ext cx="2954" cy="599"/>
            </a:xfrm>
            <a:prstGeom prst="rect">
              <a:avLst/>
            </a:prstGeom>
            <a:noFill/>
          </p:spPr>
        </p:pic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6794" y="4817"/>
              <a:ext cx="2954" cy="597"/>
            </a:xfrm>
            <a:prstGeom prst="rect">
              <a:avLst/>
            </a:prstGeom>
            <a:noFill/>
          </p:spPr>
        </p:pic>
        <p:sp>
          <p:nvSpPr>
            <p:cNvPr id="1038" name="AutoShape 14"/>
            <p:cNvSpPr>
              <a:spLocks/>
            </p:cNvSpPr>
            <p:nvPr/>
          </p:nvSpPr>
          <p:spPr bwMode="auto">
            <a:xfrm>
              <a:off x="5130" y="1188"/>
              <a:ext cx="1243" cy="326"/>
            </a:xfrm>
            <a:custGeom>
              <a:avLst/>
              <a:gdLst/>
              <a:ahLst/>
              <a:cxnLst>
                <a:cxn ang="0">
                  <a:pos x="247" y="58"/>
                </a:cxn>
                <a:cxn ang="0">
                  <a:pos x="0" y="232"/>
                </a:cxn>
                <a:cxn ang="0">
                  <a:pos x="287" y="325"/>
                </a:cxn>
                <a:cxn ang="0">
                  <a:pos x="275" y="243"/>
                </a:cxn>
                <a:cxn ang="0">
                  <a:pos x="229" y="243"/>
                </a:cxn>
                <a:cxn ang="0">
                  <a:pos x="216" y="154"/>
                </a:cxn>
                <a:cxn ang="0">
                  <a:pos x="260" y="147"/>
                </a:cxn>
                <a:cxn ang="0">
                  <a:pos x="247" y="58"/>
                </a:cxn>
                <a:cxn ang="0">
                  <a:pos x="260" y="147"/>
                </a:cxn>
                <a:cxn ang="0">
                  <a:pos x="216" y="154"/>
                </a:cxn>
                <a:cxn ang="0">
                  <a:pos x="229" y="243"/>
                </a:cxn>
                <a:cxn ang="0">
                  <a:pos x="274" y="236"/>
                </a:cxn>
                <a:cxn ang="0">
                  <a:pos x="260" y="147"/>
                </a:cxn>
                <a:cxn ang="0">
                  <a:pos x="274" y="236"/>
                </a:cxn>
                <a:cxn ang="0">
                  <a:pos x="229" y="243"/>
                </a:cxn>
                <a:cxn ang="0">
                  <a:pos x="275" y="243"/>
                </a:cxn>
                <a:cxn ang="0">
                  <a:pos x="274" y="236"/>
                </a:cxn>
                <a:cxn ang="0">
                  <a:pos x="1229" y="0"/>
                </a:cxn>
                <a:cxn ang="0">
                  <a:pos x="260" y="147"/>
                </a:cxn>
                <a:cxn ang="0">
                  <a:pos x="274" y="236"/>
                </a:cxn>
                <a:cxn ang="0">
                  <a:pos x="1243" y="89"/>
                </a:cxn>
                <a:cxn ang="0">
                  <a:pos x="1229" y="0"/>
                </a:cxn>
              </a:cxnLst>
              <a:rect l="0" t="0" r="r" b="b"/>
              <a:pathLst>
                <a:path w="1243" h="326">
                  <a:moveTo>
                    <a:pt x="247" y="58"/>
                  </a:moveTo>
                  <a:lnTo>
                    <a:pt x="0" y="232"/>
                  </a:lnTo>
                  <a:lnTo>
                    <a:pt x="287" y="325"/>
                  </a:lnTo>
                  <a:lnTo>
                    <a:pt x="275" y="243"/>
                  </a:lnTo>
                  <a:lnTo>
                    <a:pt x="229" y="243"/>
                  </a:lnTo>
                  <a:lnTo>
                    <a:pt x="216" y="154"/>
                  </a:lnTo>
                  <a:lnTo>
                    <a:pt x="260" y="147"/>
                  </a:lnTo>
                  <a:lnTo>
                    <a:pt x="247" y="58"/>
                  </a:lnTo>
                  <a:close/>
                  <a:moveTo>
                    <a:pt x="260" y="147"/>
                  </a:moveTo>
                  <a:lnTo>
                    <a:pt x="216" y="154"/>
                  </a:lnTo>
                  <a:lnTo>
                    <a:pt x="229" y="243"/>
                  </a:lnTo>
                  <a:lnTo>
                    <a:pt x="274" y="236"/>
                  </a:lnTo>
                  <a:lnTo>
                    <a:pt x="260" y="147"/>
                  </a:lnTo>
                  <a:close/>
                  <a:moveTo>
                    <a:pt x="274" y="236"/>
                  </a:moveTo>
                  <a:lnTo>
                    <a:pt x="229" y="243"/>
                  </a:lnTo>
                  <a:lnTo>
                    <a:pt x="275" y="243"/>
                  </a:lnTo>
                  <a:lnTo>
                    <a:pt x="274" y="236"/>
                  </a:lnTo>
                  <a:close/>
                  <a:moveTo>
                    <a:pt x="1229" y="0"/>
                  </a:moveTo>
                  <a:lnTo>
                    <a:pt x="260" y="147"/>
                  </a:lnTo>
                  <a:lnTo>
                    <a:pt x="274" y="236"/>
                  </a:lnTo>
                  <a:lnTo>
                    <a:pt x="1243" y="89"/>
                  </a:lnTo>
                  <a:lnTo>
                    <a:pt x="1229" y="0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sp>
          <p:nvSpPr>
            <p:cNvPr id="1039" name="AutoShape 15"/>
            <p:cNvSpPr>
              <a:spLocks/>
            </p:cNvSpPr>
            <p:nvPr/>
          </p:nvSpPr>
          <p:spPr bwMode="auto">
            <a:xfrm>
              <a:off x="6321" y="902"/>
              <a:ext cx="1246" cy="1188"/>
            </a:xfrm>
            <a:custGeom>
              <a:avLst/>
              <a:gdLst/>
              <a:ahLst/>
              <a:cxnLst>
                <a:cxn ang="0">
                  <a:pos x="103" y="904"/>
                </a:cxn>
                <a:cxn ang="0">
                  <a:pos x="0" y="1188"/>
                </a:cxn>
                <a:cxn ang="0">
                  <a:pos x="289" y="1100"/>
                </a:cxn>
                <a:cxn ang="0">
                  <a:pos x="256" y="1066"/>
                </a:cxn>
                <a:cxn ang="0">
                  <a:pos x="194" y="1066"/>
                </a:cxn>
                <a:cxn ang="0">
                  <a:pos x="132" y="1000"/>
                </a:cxn>
                <a:cxn ang="0">
                  <a:pos x="165" y="969"/>
                </a:cxn>
                <a:cxn ang="0">
                  <a:pos x="103" y="904"/>
                </a:cxn>
                <a:cxn ang="0">
                  <a:pos x="165" y="969"/>
                </a:cxn>
                <a:cxn ang="0">
                  <a:pos x="132" y="1000"/>
                </a:cxn>
                <a:cxn ang="0">
                  <a:pos x="194" y="1066"/>
                </a:cxn>
                <a:cxn ang="0">
                  <a:pos x="227" y="1034"/>
                </a:cxn>
                <a:cxn ang="0">
                  <a:pos x="165" y="969"/>
                </a:cxn>
                <a:cxn ang="0">
                  <a:pos x="227" y="1034"/>
                </a:cxn>
                <a:cxn ang="0">
                  <a:pos x="194" y="1066"/>
                </a:cxn>
                <a:cxn ang="0">
                  <a:pos x="256" y="1066"/>
                </a:cxn>
                <a:cxn ang="0">
                  <a:pos x="227" y="1034"/>
                </a:cxn>
                <a:cxn ang="0">
                  <a:pos x="1184" y="0"/>
                </a:cxn>
                <a:cxn ang="0">
                  <a:pos x="165" y="969"/>
                </a:cxn>
                <a:cxn ang="0">
                  <a:pos x="227" y="1034"/>
                </a:cxn>
                <a:cxn ang="0">
                  <a:pos x="1246" y="66"/>
                </a:cxn>
                <a:cxn ang="0">
                  <a:pos x="1184" y="0"/>
                </a:cxn>
              </a:cxnLst>
              <a:rect l="0" t="0" r="r" b="b"/>
              <a:pathLst>
                <a:path w="1246" h="1188">
                  <a:moveTo>
                    <a:pt x="103" y="904"/>
                  </a:moveTo>
                  <a:lnTo>
                    <a:pt x="0" y="1188"/>
                  </a:lnTo>
                  <a:lnTo>
                    <a:pt x="289" y="1100"/>
                  </a:lnTo>
                  <a:lnTo>
                    <a:pt x="256" y="1066"/>
                  </a:lnTo>
                  <a:lnTo>
                    <a:pt x="194" y="1066"/>
                  </a:lnTo>
                  <a:lnTo>
                    <a:pt x="132" y="1000"/>
                  </a:lnTo>
                  <a:lnTo>
                    <a:pt x="165" y="969"/>
                  </a:lnTo>
                  <a:lnTo>
                    <a:pt x="103" y="904"/>
                  </a:lnTo>
                  <a:close/>
                  <a:moveTo>
                    <a:pt x="165" y="969"/>
                  </a:moveTo>
                  <a:lnTo>
                    <a:pt x="132" y="1000"/>
                  </a:lnTo>
                  <a:lnTo>
                    <a:pt x="194" y="1066"/>
                  </a:lnTo>
                  <a:lnTo>
                    <a:pt x="227" y="1034"/>
                  </a:lnTo>
                  <a:lnTo>
                    <a:pt x="165" y="969"/>
                  </a:lnTo>
                  <a:close/>
                  <a:moveTo>
                    <a:pt x="227" y="1034"/>
                  </a:moveTo>
                  <a:lnTo>
                    <a:pt x="194" y="1066"/>
                  </a:lnTo>
                  <a:lnTo>
                    <a:pt x="256" y="1066"/>
                  </a:lnTo>
                  <a:lnTo>
                    <a:pt x="227" y="1034"/>
                  </a:lnTo>
                  <a:close/>
                  <a:moveTo>
                    <a:pt x="1184" y="0"/>
                  </a:moveTo>
                  <a:lnTo>
                    <a:pt x="165" y="969"/>
                  </a:lnTo>
                  <a:lnTo>
                    <a:pt x="227" y="1034"/>
                  </a:lnTo>
                  <a:lnTo>
                    <a:pt x="1246" y="66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sp>
          <p:nvSpPr>
            <p:cNvPr id="1040" name="AutoShape 16"/>
            <p:cNvSpPr>
              <a:spLocks/>
            </p:cNvSpPr>
            <p:nvPr/>
          </p:nvSpPr>
          <p:spPr bwMode="auto">
            <a:xfrm>
              <a:off x="8363" y="934"/>
              <a:ext cx="270" cy="1752"/>
            </a:xfrm>
            <a:custGeom>
              <a:avLst/>
              <a:gdLst/>
              <a:ahLst/>
              <a:cxnLst>
                <a:cxn ang="0">
                  <a:pos x="0" y="1480"/>
                </a:cxn>
                <a:cxn ang="0">
                  <a:pos x="133" y="1751"/>
                </a:cxn>
                <a:cxn ang="0">
                  <a:pos x="248" y="1526"/>
                </a:cxn>
                <a:cxn ang="0">
                  <a:pos x="180" y="1526"/>
                </a:cxn>
                <a:cxn ang="0">
                  <a:pos x="90" y="1526"/>
                </a:cxn>
                <a:cxn ang="0">
                  <a:pos x="90" y="1481"/>
                </a:cxn>
                <a:cxn ang="0">
                  <a:pos x="0" y="1480"/>
                </a:cxn>
                <a:cxn ang="0">
                  <a:pos x="90" y="1481"/>
                </a:cxn>
                <a:cxn ang="0">
                  <a:pos x="90" y="1526"/>
                </a:cxn>
                <a:cxn ang="0">
                  <a:pos x="180" y="1526"/>
                </a:cxn>
                <a:cxn ang="0">
                  <a:pos x="180" y="1481"/>
                </a:cxn>
                <a:cxn ang="0">
                  <a:pos x="90" y="1481"/>
                </a:cxn>
                <a:cxn ang="0">
                  <a:pos x="180" y="1481"/>
                </a:cxn>
                <a:cxn ang="0">
                  <a:pos x="180" y="1526"/>
                </a:cxn>
                <a:cxn ang="0">
                  <a:pos x="248" y="1526"/>
                </a:cxn>
                <a:cxn ang="0">
                  <a:pos x="270" y="1482"/>
                </a:cxn>
                <a:cxn ang="0">
                  <a:pos x="180" y="1481"/>
                </a:cxn>
                <a:cxn ang="0">
                  <a:pos x="103" y="0"/>
                </a:cxn>
                <a:cxn ang="0">
                  <a:pos x="90" y="1481"/>
                </a:cxn>
                <a:cxn ang="0">
                  <a:pos x="180" y="1481"/>
                </a:cxn>
                <a:cxn ang="0">
                  <a:pos x="193" y="0"/>
                </a:cxn>
                <a:cxn ang="0">
                  <a:pos x="103" y="0"/>
                </a:cxn>
              </a:cxnLst>
              <a:rect l="0" t="0" r="r" b="b"/>
              <a:pathLst>
                <a:path w="270" h="1752">
                  <a:moveTo>
                    <a:pt x="0" y="1480"/>
                  </a:moveTo>
                  <a:lnTo>
                    <a:pt x="133" y="1751"/>
                  </a:lnTo>
                  <a:lnTo>
                    <a:pt x="248" y="1526"/>
                  </a:lnTo>
                  <a:lnTo>
                    <a:pt x="180" y="1526"/>
                  </a:lnTo>
                  <a:lnTo>
                    <a:pt x="90" y="1526"/>
                  </a:lnTo>
                  <a:lnTo>
                    <a:pt x="90" y="1481"/>
                  </a:lnTo>
                  <a:lnTo>
                    <a:pt x="0" y="1480"/>
                  </a:lnTo>
                  <a:close/>
                  <a:moveTo>
                    <a:pt x="90" y="1481"/>
                  </a:moveTo>
                  <a:lnTo>
                    <a:pt x="90" y="1526"/>
                  </a:lnTo>
                  <a:lnTo>
                    <a:pt x="180" y="1526"/>
                  </a:lnTo>
                  <a:lnTo>
                    <a:pt x="180" y="1481"/>
                  </a:lnTo>
                  <a:lnTo>
                    <a:pt x="90" y="1481"/>
                  </a:lnTo>
                  <a:close/>
                  <a:moveTo>
                    <a:pt x="180" y="1481"/>
                  </a:moveTo>
                  <a:lnTo>
                    <a:pt x="180" y="1526"/>
                  </a:lnTo>
                  <a:lnTo>
                    <a:pt x="248" y="1526"/>
                  </a:lnTo>
                  <a:lnTo>
                    <a:pt x="270" y="1482"/>
                  </a:lnTo>
                  <a:lnTo>
                    <a:pt x="180" y="1481"/>
                  </a:lnTo>
                  <a:close/>
                  <a:moveTo>
                    <a:pt x="103" y="0"/>
                  </a:moveTo>
                  <a:lnTo>
                    <a:pt x="90" y="1481"/>
                  </a:lnTo>
                  <a:lnTo>
                    <a:pt x="180" y="1481"/>
                  </a:lnTo>
                  <a:lnTo>
                    <a:pt x="193" y="0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sp>
          <p:nvSpPr>
            <p:cNvPr id="1041" name="AutoShape 17"/>
            <p:cNvSpPr>
              <a:spLocks/>
            </p:cNvSpPr>
            <p:nvPr/>
          </p:nvSpPr>
          <p:spPr bwMode="auto">
            <a:xfrm>
              <a:off x="10172" y="1064"/>
              <a:ext cx="1819" cy="886"/>
            </a:xfrm>
            <a:custGeom>
              <a:avLst/>
              <a:gdLst/>
              <a:ahLst/>
              <a:cxnLst>
                <a:cxn ang="0">
                  <a:pos x="1555" y="804"/>
                </a:cxn>
                <a:cxn ang="0">
                  <a:pos x="1517" y="886"/>
                </a:cxn>
                <a:cxn ang="0">
                  <a:pos x="1819" y="877"/>
                </a:cxn>
                <a:cxn ang="0">
                  <a:pos x="1776" y="823"/>
                </a:cxn>
                <a:cxn ang="0">
                  <a:pos x="1596" y="823"/>
                </a:cxn>
                <a:cxn ang="0">
                  <a:pos x="1555" y="804"/>
                </a:cxn>
                <a:cxn ang="0">
                  <a:pos x="1593" y="722"/>
                </a:cxn>
                <a:cxn ang="0">
                  <a:pos x="1555" y="804"/>
                </a:cxn>
                <a:cxn ang="0">
                  <a:pos x="1596" y="823"/>
                </a:cxn>
                <a:cxn ang="0">
                  <a:pos x="1634" y="741"/>
                </a:cxn>
                <a:cxn ang="0">
                  <a:pos x="1593" y="722"/>
                </a:cxn>
                <a:cxn ang="0">
                  <a:pos x="1631" y="641"/>
                </a:cxn>
                <a:cxn ang="0">
                  <a:pos x="1593" y="722"/>
                </a:cxn>
                <a:cxn ang="0">
                  <a:pos x="1634" y="741"/>
                </a:cxn>
                <a:cxn ang="0">
                  <a:pos x="1596" y="823"/>
                </a:cxn>
                <a:cxn ang="0">
                  <a:pos x="1776" y="823"/>
                </a:cxn>
                <a:cxn ang="0">
                  <a:pos x="1631" y="641"/>
                </a:cxn>
                <a:cxn ang="0">
                  <a:pos x="38" y="0"/>
                </a:cxn>
                <a:cxn ang="0">
                  <a:pos x="0" y="82"/>
                </a:cxn>
                <a:cxn ang="0">
                  <a:pos x="1555" y="804"/>
                </a:cxn>
                <a:cxn ang="0">
                  <a:pos x="1593" y="722"/>
                </a:cxn>
                <a:cxn ang="0">
                  <a:pos x="38" y="0"/>
                </a:cxn>
              </a:cxnLst>
              <a:rect l="0" t="0" r="r" b="b"/>
              <a:pathLst>
                <a:path w="1819" h="886">
                  <a:moveTo>
                    <a:pt x="1555" y="804"/>
                  </a:moveTo>
                  <a:lnTo>
                    <a:pt x="1517" y="886"/>
                  </a:lnTo>
                  <a:lnTo>
                    <a:pt x="1819" y="877"/>
                  </a:lnTo>
                  <a:lnTo>
                    <a:pt x="1776" y="823"/>
                  </a:lnTo>
                  <a:lnTo>
                    <a:pt x="1596" y="823"/>
                  </a:lnTo>
                  <a:lnTo>
                    <a:pt x="1555" y="804"/>
                  </a:lnTo>
                  <a:close/>
                  <a:moveTo>
                    <a:pt x="1593" y="722"/>
                  </a:moveTo>
                  <a:lnTo>
                    <a:pt x="1555" y="804"/>
                  </a:lnTo>
                  <a:lnTo>
                    <a:pt x="1596" y="823"/>
                  </a:lnTo>
                  <a:lnTo>
                    <a:pt x="1634" y="741"/>
                  </a:lnTo>
                  <a:lnTo>
                    <a:pt x="1593" y="722"/>
                  </a:lnTo>
                  <a:close/>
                  <a:moveTo>
                    <a:pt x="1631" y="641"/>
                  </a:moveTo>
                  <a:lnTo>
                    <a:pt x="1593" y="722"/>
                  </a:lnTo>
                  <a:lnTo>
                    <a:pt x="1634" y="741"/>
                  </a:lnTo>
                  <a:lnTo>
                    <a:pt x="1596" y="823"/>
                  </a:lnTo>
                  <a:lnTo>
                    <a:pt x="1776" y="823"/>
                  </a:lnTo>
                  <a:lnTo>
                    <a:pt x="1631" y="641"/>
                  </a:lnTo>
                  <a:close/>
                  <a:moveTo>
                    <a:pt x="38" y="0"/>
                  </a:moveTo>
                  <a:lnTo>
                    <a:pt x="0" y="82"/>
                  </a:lnTo>
                  <a:lnTo>
                    <a:pt x="1555" y="804"/>
                  </a:lnTo>
                  <a:lnTo>
                    <a:pt x="1593" y="72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sp>
          <p:nvSpPr>
            <p:cNvPr id="1042" name="AutoShape 18"/>
            <p:cNvSpPr>
              <a:spLocks/>
            </p:cNvSpPr>
            <p:nvPr/>
          </p:nvSpPr>
          <p:spPr bwMode="auto">
            <a:xfrm>
              <a:off x="9630" y="813"/>
              <a:ext cx="1221" cy="1593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0" y="54"/>
                </a:cxn>
                <a:cxn ang="0">
                  <a:pos x="217" y="341"/>
                </a:cxn>
                <a:cxn ang="0">
                  <a:pos x="289" y="287"/>
                </a:cxn>
                <a:cxn ang="0">
                  <a:pos x="72" y="0"/>
                </a:cxn>
                <a:cxn ang="0">
                  <a:pos x="452" y="502"/>
                </a:cxn>
                <a:cxn ang="0">
                  <a:pos x="380" y="556"/>
                </a:cxn>
                <a:cxn ang="0">
                  <a:pos x="598" y="843"/>
                </a:cxn>
                <a:cxn ang="0">
                  <a:pos x="669" y="789"/>
                </a:cxn>
                <a:cxn ang="0">
                  <a:pos x="452" y="502"/>
                </a:cxn>
                <a:cxn ang="0">
                  <a:pos x="1166" y="1295"/>
                </a:cxn>
                <a:cxn ang="0">
                  <a:pos x="950" y="1458"/>
                </a:cxn>
                <a:cxn ang="0">
                  <a:pos x="1221" y="1592"/>
                </a:cxn>
                <a:cxn ang="0">
                  <a:pos x="1166" y="1295"/>
                </a:cxn>
                <a:cxn ang="0">
                  <a:pos x="832" y="1004"/>
                </a:cxn>
                <a:cxn ang="0">
                  <a:pos x="761" y="1059"/>
                </a:cxn>
                <a:cxn ang="0">
                  <a:pos x="978" y="1346"/>
                </a:cxn>
                <a:cxn ang="0">
                  <a:pos x="1050" y="1291"/>
                </a:cxn>
                <a:cxn ang="0">
                  <a:pos x="832" y="1004"/>
                </a:cxn>
              </a:cxnLst>
              <a:rect l="0" t="0" r="r" b="b"/>
              <a:pathLst>
                <a:path w="1221" h="1593">
                  <a:moveTo>
                    <a:pt x="72" y="0"/>
                  </a:moveTo>
                  <a:lnTo>
                    <a:pt x="0" y="54"/>
                  </a:lnTo>
                  <a:lnTo>
                    <a:pt x="217" y="341"/>
                  </a:lnTo>
                  <a:lnTo>
                    <a:pt x="289" y="287"/>
                  </a:lnTo>
                  <a:lnTo>
                    <a:pt x="72" y="0"/>
                  </a:lnTo>
                  <a:close/>
                  <a:moveTo>
                    <a:pt x="452" y="502"/>
                  </a:moveTo>
                  <a:lnTo>
                    <a:pt x="380" y="556"/>
                  </a:lnTo>
                  <a:lnTo>
                    <a:pt x="598" y="843"/>
                  </a:lnTo>
                  <a:lnTo>
                    <a:pt x="669" y="789"/>
                  </a:lnTo>
                  <a:lnTo>
                    <a:pt x="452" y="502"/>
                  </a:lnTo>
                  <a:close/>
                  <a:moveTo>
                    <a:pt x="1166" y="1295"/>
                  </a:moveTo>
                  <a:lnTo>
                    <a:pt x="950" y="1458"/>
                  </a:lnTo>
                  <a:lnTo>
                    <a:pt x="1221" y="1592"/>
                  </a:lnTo>
                  <a:lnTo>
                    <a:pt x="1166" y="1295"/>
                  </a:lnTo>
                  <a:close/>
                  <a:moveTo>
                    <a:pt x="832" y="1004"/>
                  </a:moveTo>
                  <a:lnTo>
                    <a:pt x="761" y="1059"/>
                  </a:lnTo>
                  <a:lnTo>
                    <a:pt x="978" y="1346"/>
                  </a:lnTo>
                  <a:lnTo>
                    <a:pt x="1050" y="1291"/>
                  </a:lnTo>
                  <a:lnTo>
                    <a:pt x="832" y="1004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pic>
          <p:nvPicPr>
            <p:cNvPr id="1043" name="Picture 19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9808" y="4411"/>
              <a:ext cx="2954" cy="599"/>
            </a:xfrm>
            <a:prstGeom prst="rect">
              <a:avLst/>
            </a:prstGeom>
            <a:noFill/>
          </p:spPr>
        </p:pic>
        <p:pic>
          <p:nvPicPr>
            <p:cNvPr id="1044" name="Picture 20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0768" y="3660"/>
              <a:ext cx="2954" cy="599"/>
            </a:xfrm>
            <a:prstGeom prst="rect">
              <a:avLst/>
            </a:prstGeom>
            <a:noFill/>
          </p:spPr>
        </p:pic>
        <p:sp>
          <p:nvSpPr>
            <p:cNvPr id="1045" name="AutoShape 21"/>
            <p:cNvSpPr>
              <a:spLocks/>
            </p:cNvSpPr>
            <p:nvPr/>
          </p:nvSpPr>
          <p:spPr bwMode="auto">
            <a:xfrm>
              <a:off x="9071" y="3177"/>
              <a:ext cx="1780" cy="1200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0" y="75"/>
                </a:cxn>
                <a:cxn ang="0">
                  <a:pos x="300" y="273"/>
                </a:cxn>
                <a:cxn ang="0">
                  <a:pos x="350" y="198"/>
                </a:cxn>
                <a:cxn ang="0">
                  <a:pos x="50" y="0"/>
                </a:cxn>
                <a:cxn ang="0">
                  <a:pos x="575" y="347"/>
                </a:cxn>
                <a:cxn ang="0">
                  <a:pos x="525" y="422"/>
                </a:cxn>
                <a:cxn ang="0">
                  <a:pos x="826" y="621"/>
                </a:cxn>
                <a:cxn ang="0">
                  <a:pos x="875" y="546"/>
                </a:cxn>
                <a:cxn ang="0">
                  <a:pos x="575" y="347"/>
                </a:cxn>
                <a:cxn ang="0">
                  <a:pos x="1100" y="695"/>
                </a:cxn>
                <a:cxn ang="0">
                  <a:pos x="1051" y="770"/>
                </a:cxn>
                <a:cxn ang="0">
                  <a:pos x="1351" y="969"/>
                </a:cxn>
                <a:cxn ang="0">
                  <a:pos x="1401" y="894"/>
                </a:cxn>
                <a:cxn ang="0">
                  <a:pos x="1100" y="695"/>
                </a:cxn>
                <a:cxn ang="0">
                  <a:pos x="1629" y="937"/>
                </a:cxn>
                <a:cxn ang="0">
                  <a:pos x="1480" y="1163"/>
                </a:cxn>
                <a:cxn ang="0">
                  <a:pos x="1780" y="1199"/>
                </a:cxn>
                <a:cxn ang="0">
                  <a:pos x="1629" y="937"/>
                </a:cxn>
              </a:cxnLst>
              <a:rect l="0" t="0" r="r" b="b"/>
              <a:pathLst>
                <a:path w="1780" h="1200">
                  <a:moveTo>
                    <a:pt x="50" y="0"/>
                  </a:moveTo>
                  <a:lnTo>
                    <a:pt x="0" y="75"/>
                  </a:lnTo>
                  <a:lnTo>
                    <a:pt x="300" y="273"/>
                  </a:lnTo>
                  <a:lnTo>
                    <a:pt x="350" y="198"/>
                  </a:lnTo>
                  <a:lnTo>
                    <a:pt x="50" y="0"/>
                  </a:lnTo>
                  <a:close/>
                  <a:moveTo>
                    <a:pt x="575" y="347"/>
                  </a:moveTo>
                  <a:lnTo>
                    <a:pt x="525" y="422"/>
                  </a:lnTo>
                  <a:lnTo>
                    <a:pt x="826" y="621"/>
                  </a:lnTo>
                  <a:lnTo>
                    <a:pt x="875" y="546"/>
                  </a:lnTo>
                  <a:lnTo>
                    <a:pt x="575" y="347"/>
                  </a:lnTo>
                  <a:close/>
                  <a:moveTo>
                    <a:pt x="1100" y="695"/>
                  </a:moveTo>
                  <a:lnTo>
                    <a:pt x="1051" y="770"/>
                  </a:lnTo>
                  <a:lnTo>
                    <a:pt x="1351" y="969"/>
                  </a:lnTo>
                  <a:lnTo>
                    <a:pt x="1401" y="894"/>
                  </a:lnTo>
                  <a:lnTo>
                    <a:pt x="1100" y="695"/>
                  </a:lnTo>
                  <a:close/>
                  <a:moveTo>
                    <a:pt x="1629" y="937"/>
                  </a:moveTo>
                  <a:lnTo>
                    <a:pt x="1480" y="1163"/>
                  </a:lnTo>
                  <a:lnTo>
                    <a:pt x="1780" y="1199"/>
                  </a:lnTo>
                  <a:lnTo>
                    <a:pt x="1629" y="937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sp>
          <p:nvSpPr>
            <p:cNvPr id="1046" name="AutoShape 22"/>
            <p:cNvSpPr>
              <a:spLocks/>
            </p:cNvSpPr>
            <p:nvPr/>
          </p:nvSpPr>
          <p:spPr bwMode="auto">
            <a:xfrm>
              <a:off x="9621" y="3014"/>
              <a:ext cx="1740" cy="688"/>
            </a:xfrm>
            <a:custGeom>
              <a:avLst/>
              <a:gdLst/>
              <a:ahLst/>
              <a:cxnLst>
                <a:cxn ang="0">
                  <a:pos x="1470" y="603"/>
                </a:cxn>
                <a:cxn ang="0">
                  <a:pos x="1440" y="688"/>
                </a:cxn>
                <a:cxn ang="0">
                  <a:pos x="1740" y="650"/>
                </a:cxn>
                <a:cxn ang="0">
                  <a:pos x="1709" y="618"/>
                </a:cxn>
                <a:cxn ang="0">
                  <a:pos x="1513" y="618"/>
                </a:cxn>
                <a:cxn ang="0">
                  <a:pos x="1470" y="603"/>
                </a:cxn>
                <a:cxn ang="0">
                  <a:pos x="1500" y="518"/>
                </a:cxn>
                <a:cxn ang="0">
                  <a:pos x="1470" y="603"/>
                </a:cxn>
                <a:cxn ang="0">
                  <a:pos x="1513" y="618"/>
                </a:cxn>
                <a:cxn ang="0">
                  <a:pos x="1543" y="533"/>
                </a:cxn>
                <a:cxn ang="0">
                  <a:pos x="1500" y="518"/>
                </a:cxn>
                <a:cxn ang="0">
                  <a:pos x="1530" y="433"/>
                </a:cxn>
                <a:cxn ang="0">
                  <a:pos x="1500" y="518"/>
                </a:cxn>
                <a:cxn ang="0">
                  <a:pos x="1543" y="533"/>
                </a:cxn>
                <a:cxn ang="0">
                  <a:pos x="1513" y="618"/>
                </a:cxn>
                <a:cxn ang="0">
                  <a:pos x="1709" y="618"/>
                </a:cxn>
                <a:cxn ang="0">
                  <a:pos x="1530" y="433"/>
                </a:cxn>
                <a:cxn ang="0">
                  <a:pos x="30" y="0"/>
                </a:cxn>
                <a:cxn ang="0">
                  <a:pos x="0" y="84"/>
                </a:cxn>
                <a:cxn ang="0">
                  <a:pos x="1470" y="603"/>
                </a:cxn>
                <a:cxn ang="0">
                  <a:pos x="1500" y="518"/>
                </a:cxn>
                <a:cxn ang="0">
                  <a:pos x="30" y="0"/>
                </a:cxn>
              </a:cxnLst>
              <a:rect l="0" t="0" r="r" b="b"/>
              <a:pathLst>
                <a:path w="1740" h="688">
                  <a:moveTo>
                    <a:pt x="1470" y="603"/>
                  </a:moveTo>
                  <a:lnTo>
                    <a:pt x="1440" y="688"/>
                  </a:lnTo>
                  <a:lnTo>
                    <a:pt x="1740" y="650"/>
                  </a:lnTo>
                  <a:lnTo>
                    <a:pt x="1709" y="618"/>
                  </a:lnTo>
                  <a:lnTo>
                    <a:pt x="1513" y="618"/>
                  </a:lnTo>
                  <a:lnTo>
                    <a:pt x="1470" y="603"/>
                  </a:lnTo>
                  <a:close/>
                  <a:moveTo>
                    <a:pt x="1500" y="518"/>
                  </a:moveTo>
                  <a:lnTo>
                    <a:pt x="1470" y="603"/>
                  </a:lnTo>
                  <a:lnTo>
                    <a:pt x="1513" y="618"/>
                  </a:lnTo>
                  <a:lnTo>
                    <a:pt x="1543" y="533"/>
                  </a:lnTo>
                  <a:lnTo>
                    <a:pt x="1500" y="518"/>
                  </a:lnTo>
                  <a:close/>
                  <a:moveTo>
                    <a:pt x="1530" y="433"/>
                  </a:moveTo>
                  <a:lnTo>
                    <a:pt x="1500" y="518"/>
                  </a:lnTo>
                  <a:lnTo>
                    <a:pt x="1543" y="533"/>
                  </a:lnTo>
                  <a:lnTo>
                    <a:pt x="1513" y="618"/>
                  </a:lnTo>
                  <a:lnTo>
                    <a:pt x="1709" y="618"/>
                  </a:lnTo>
                  <a:lnTo>
                    <a:pt x="1530" y="433"/>
                  </a:lnTo>
                  <a:close/>
                  <a:moveTo>
                    <a:pt x="30" y="0"/>
                  </a:moveTo>
                  <a:lnTo>
                    <a:pt x="0" y="84"/>
                  </a:lnTo>
                  <a:lnTo>
                    <a:pt x="1470" y="603"/>
                  </a:lnTo>
                  <a:lnTo>
                    <a:pt x="1500" y="51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6FC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TN"/>
            </a:p>
          </p:txBody>
        </p:sp>
        <p:pic>
          <p:nvPicPr>
            <p:cNvPr id="1047" name="Picture 23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6254" y="660"/>
              <a:ext cx="4048" cy="854"/>
            </a:xfrm>
            <a:prstGeom prst="rect">
              <a:avLst/>
            </a:prstGeom>
            <a:noFill/>
          </p:spPr>
        </p:pic>
        <p:sp>
          <p:nvSpPr>
            <p:cNvPr id="1048" name="Text Box 24"/>
            <p:cNvSpPr txBox="1">
              <a:spLocks noChangeArrowheads="1"/>
            </p:cNvSpPr>
            <p:nvPr/>
          </p:nvSpPr>
          <p:spPr bwMode="auto">
            <a:xfrm>
              <a:off x="7289" y="891"/>
              <a:ext cx="1999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6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Problème principal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Text Box 25"/>
            <p:cNvSpPr txBox="1">
              <a:spLocks noChangeArrowheads="1"/>
            </p:cNvSpPr>
            <p:nvPr/>
          </p:nvSpPr>
          <p:spPr bwMode="auto">
            <a:xfrm>
              <a:off x="4270" y="1601"/>
              <a:ext cx="1494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1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0" name="Text Box 26"/>
            <p:cNvSpPr txBox="1">
              <a:spLocks noChangeArrowheads="1"/>
            </p:cNvSpPr>
            <p:nvPr/>
          </p:nvSpPr>
          <p:spPr bwMode="auto">
            <a:xfrm>
              <a:off x="11886" y="2007"/>
              <a:ext cx="1506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n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Text Box 27"/>
            <p:cNvSpPr txBox="1">
              <a:spLocks noChangeArrowheads="1"/>
            </p:cNvSpPr>
            <p:nvPr/>
          </p:nvSpPr>
          <p:spPr bwMode="auto">
            <a:xfrm>
              <a:off x="5456" y="2261"/>
              <a:ext cx="1494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2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Text Box 28"/>
            <p:cNvSpPr txBox="1">
              <a:spLocks noChangeArrowheads="1"/>
            </p:cNvSpPr>
            <p:nvPr/>
          </p:nvSpPr>
          <p:spPr bwMode="auto">
            <a:xfrm>
              <a:off x="10191" y="2639"/>
              <a:ext cx="1594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…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7570" y="2908"/>
              <a:ext cx="1494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3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4061" y="3748"/>
              <a:ext cx="1664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3-1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Text Box 31"/>
            <p:cNvSpPr txBox="1">
              <a:spLocks noChangeArrowheads="1"/>
            </p:cNvSpPr>
            <p:nvPr/>
          </p:nvSpPr>
          <p:spPr bwMode="auto">
            <a:xfrm>
              <a:off x="11420" y="3853"/>
              <a:ext cx="1675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3-n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6" name="Text Box 32"/>
            <p:cNvSpPr txBox="1">
              <a:spLocks noChangeArrowheads="1"/>
            </p:cNvSpPr>
            <p:nvPr/>
          </p:nvSpPr>
          <p:spPr bwMode="auto">
            <a:xfrm>
              <a:off x="5381" y="4499"/>
              <a:ext cx="1663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3-2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7" name="Text Box 33"/>
            <p:cNvSpPr txBox="1">
              <a:spLocks noChangeArrowheads="1"/>
            </p:cNvSpPr>
            <p:nvPr/>
          </p:nvSpPr>
          <p:spPr bwMode="auto">
            <a:xfrm>
              <a:off x="10415" y="4602"/>
              <a:ext cx="1763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3-…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8" name="Text Box 34"/>
            <p:cNvSpPr txBox="1">
              <a:spLocks noChangeArrowheads="1"/>
            </p:cNvSpPr>
            <p:nvPr/>
          </p:nvSpPr>
          <p:spPr bwMode="auto">
            <a:xfrm>
              <a:off x="7450" y="5007"/>
              <a:ext cx="1664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Sous-problème 3-3</a:t>
              </a:r>
              <a:endParaRPr kumimoji="0" lang="ar-T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2071678"/>
            <a:ext cx="8143900" cy="3929090"/>
          </a:xfrm>
        </p:spPr>
        <p:txBody>
          <a:bodyPr/>
          <a:lstStyle/>
          <a:p>
            <a:pPr algn="just"/>
            <a:r>
              <a:rPr lang="fr-FR" i="1" dirty="0">
                <a:latin typeface="Georgia" pitchFamily="18" charset="0"/>
              </a:rPr>
              <a:t>Les variables utilisées dans le programme principal sont appelées variables </a:t>
            </a:r>
            <a:r>
              <a:rPr lang="fr-FR" i="1" dirty="0">
                <a:solidFill>
                  <a:srgbClr val="FF0066"/>
                </a:solidFill>
                <a:latin typeface="Georgia" pitchFamily="18" charset="0"/>
              </a:rPr>
              <a:t>globales</a:t>
            </a:r>
            <a:r>
              <a:rPr lang="fr-FR" i="1" dirty="0" smtClean="0">
                <a:latin typeface="Georgia" pitchFamily="18" charset="0"/>
              </a:rPr>
              <a:t>.</a:t>
            </a:r>
          </a:p>
          <a:p>
            <a:pPr algn="just"/>
            <a:r>
              <a:rPr lang="fr-FR" i="1" dirty="0" smtClean="0">
                <a:latin typeface="Georgia" pitchFamily="18" charset="0"/>
              </a:rPr>
              <a:t>Les variables utilisées dans un sous programme sont appelées variables </a:t>
            </a:r>
            <a:r>
              <a:rPr lang="fr-FR" i="1" dirty="0" smtClean="0">
                <a:solidFill>
                  <a:srgbClr val="FF0066"/>
                </a:solidFill>
                <a:latin typeface="Georgia" pitchFamily="18" charset="0"/>
              </a:rPr>
              <a:t>locales.</a:t>
            </a:r>
            <a:endParaRPr lang="fr-FR" i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i="1">
                <a:latin typeface="Georgia" pitchFamily="18" charset="0"/>
              </a:rPr>
              <a:t>Appel d’une fonction 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57430"/>
            <a:ext cx="7981950" cy="278607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fr-FR" sz="2800" i="1" dirty="0">
                <a:latin typeface="Georgia" pitchFamily="18" charset="0"/>
              </a:rPr>
              <a:t>Une fonction se comporte comme une variable. L’appel de la fonction doit nécessairement apparaître dans une expression (d’affectation ou d’affichage,…) en utilisant simplement le </a:t>
            </a:r>
            <a:r>
              <a:rPr lang="fr-FR" sz="2800" i="1" dirty="0">
                <a:solidFill>
                  <a:srgbClr val="FF0066"/>
                </a:solidFill>
                <a:latin typeface="Georgia" pitchFamily="18" charset="0"/>
              </a:rPr>
              <a:t>nom</a:t>
            </a:r>
            <a:r>
              <a:rPr lang="fr-FR" sz="2800" i="1" dirty="0">
                <a:latin typeface="Georgia" pitchFamily="18" charset="0"/>
              </a:rPr>
              <a:t> de la fonction suivi de la liste des </a:t>
            </a:r>
            <a:r>
              <a:rPr lang="fr-FR" sz="2800" i="1" dirty="0">
                <a:solidFill>
                  <a:srgbClr val="FF0066"/>
                </a:solidFill>
                <a:latin typeface="Georgia" pitchFamily="18" charset="0"/>
              </a:rPr>
              <a:t>paramètres effectifs.</a:t>
            </a:r>
            <a:r>
              <a:rPr lang="fr-FR" sz="2800" i="1" dirty="0">
                <a:latin typeface="Georg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762000"/>
            <a:ext cx="7772400" cy="1143000"/>
          </a:xfrm>
        </p:spPr>
        <p:txBody>
          <a:bodyPr/>
          <a:lstStyle/>
          <a:p>
            <a:r>
              <a:rPr lang="fr-FR" sz="3200" b="1" i="1" dirty="0" smtClean="0">
                <a:latin typeface="Georgia" pitchFamily="18" charset="0"/>
                <a:cs typeface="Times New Roman" pitchFamily="18" charset="0"/>
              </a:rPr>
              <a:t>Appel </a:t>
            </a:r>
            <a:r>
              <a:rPr lang="fr-FR" sz="3200" b="1" i="1" dirty="0">
                <a:latin typeface="Georgia" pitchFamily="18" charset="0"/>
                <a:cs typeface="Times New Roman" pitchFamily="18" charset="0"/>
              </a:rPr>
              <a:t>d’une procédure :</a:t>
            </a:r>
            <a:r>
              <a:rPr lang="fr-FR" sz="3200" b="1" dirty="0">
                <a:latin typeface="Georgia" pitchFamily="18" charset="0"/>
                <a:cs typeface="Times New Roman" pitchFamily="18" charset="0"/>
              </a:rPr>
              <a:t/>
            </a:r>
            <a:br>
              <a:rPr lang="fr-FR" sz="3200" b="1" dirty="0">
                <a:latin typeface="Georgia" pitchFamily="18" charset="0"/>
                <a:cs typeface="Times New Roman" pitchFamily="18" charset="0"/>
              </a:rPr>
            </a:br>
            <a:endParaRPr lang="fr-FR" sz="3200" b="1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2928934"/>
            <a:ext cx="7772400" cy="1928826"/>
          </a:xfrm>
        </p:spPr>
        <p:txBody>
          <a:bodyPr/>
          <a:lstStyle/>
          <a:p>
            <a:pPr marL="533400" indent="-533400" algn="just">
              <a:buFont typeface="Wingdings" pitchFamily="2" charset="2"/>
              <a:buChar char="ü"/>
            </a:pPr>
            <a:r>
              <a:rPr lang="fr-FR" sz="2800" i="1" dirty="0">
                <a:latin typeface="Georgia" pitchFamily="18" charset="0"/>
                <a:cs typeface="Times New Roman" pitchFamily="18" charset="0"/>
              </a:rPr>
              <a:t>Dans un programme principal, l’appel d’une procédure se fait par son </a:t>
            </a:r>
            <a:r>
              <a:rPr lang="fr-FR" sz="2800" i="1" dirty="0">
                <a:solidFill>
                  <a:srgbClr val="FF0066"/>
                </a:solidFill>
                <a:latin typeface="Georgia" pitchFamily="18" charset="0"/>
                <a:cs typeface="Times New Roman" pitchFamily="18" charset="0"/>
              </a:rPr>
              <a:t>nom </a:t>
            </a:r>
            <a:r>
              <a:rPr lang="fr-FR" sz="2800" i="1" dirty="0">
                <a:latin typeface="Georgia" pitchFamily="18" charset="0"/>
                <a:cs typeface="Times New Roman" pitchFamily="18" charset="0"/>
              </a:rPr>
              <a:t>suivi</a:t>
            </a:r>
            <a:r>
              <a:rPr lang="fr-FR" sz="2800" i="1" dirty="0">
                <a:solidFill>
                  <a:srgbClr val="FF0066"/>
                </a:solidFill>
                <a:latin typeface="Georgia" pitchFamily="18" charset="0"/>
                <a:cs typeface="Times New Roman" pitchFamily="18" charset="0"/>
              </a:rPr>
              <a:t> par la liste des paramètres effectifs</a:t>
            </a:r>
            <a:r>
              <a:rPr lang="fr-FR" sz="2800" i="1" dirty="0">
                <a:latin typeface="Georgia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714356"/>
            <a:ext cx="7620000" cy="1143000"/>
          </a:xfrm>
        </p:spPr>
        <p:txBody>
          <a:bodyPr/>
          <a:lstStyle/>
          <a:p>
            <a:r>
              <a:rPr lang="fr-FR" sz="3200" i="1" u="sng" dirty="0" smtClean="0">
                <a:solidFill>
                  <a:srgbClr val="800000"/>
                </a:solidFill>
                <a:latin typeface="Georgia" pitchFamily="18" charset="0"/>
                <a:cs typeface="Times New Roman" pitchFamily="18" charset="0"/>
              </a:rPr>
              <a:t>Les </a:t>
            </a:r>
            <a:r>
              <a:rPr lang="fr-FR" sz="3200" i="1" u="sng" dirty="0">
                <a:solidFill>
                  <a:srgbClr val="800000"/>
                </a:solidFill>
                <a:latin typeface="Georgia" pitchFamily="18" charset="0"/>
                <a:cs typeface="Times New Roman" pitchFamily="18" charset="0"/>
              </a:rPr>
              <a:t>paramètres et leurs modes de transmission :</a:t>
            </a:r>
            <a:r>
              <a:rPr lang="fr-FR" sz="3200" i="1" dirty="0">
                <a:latin typeface="Georgia" pitchFamily="18" charset="0"/>
                <a:cs typeface="Times New Roman" pitchFamily="18" charset="0"/>
              </a:rPr>
              <a:t/>
            </a:r>
            <a:br>
              <a:rPr lang="fr-FR" sz="3200" i="1" dirty="0">
                <a:latin typeface="Georgia" pitchFamily="18" charset="0"/>
                <a:cs typeface="Times New Roman" pitchFamily="18" charset="0"/>
              </a:rPr>
            </a:br>
            <a:endParaRPr lang="fr-FR" sz="3200" i="1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28" y="2214554"/>
            <a:ext cx="7467600" cy="4114800"/>
          </a:xfrm>
        </p:spPr>
        <p:txBody>
          <a:bodyPr/>
          <a:lstStyle/>
          <a:p>
            <a:pPr marL="533400" indent="-533400" algn="just">
              <a:buFont typeface="Wingdings" pitchFamily="2" charset="2"/>
              <a:buAutoNum type="alphaLcParenR"/>
            </a:pPr>
            <a:r>
              <a:rPr lang="fr-FR" sz="2800" i="1" dirty="0">
                <a:latin typeface="Georgia" pitchFamily="18" charset="0"/>
                <a:cs typeface="Times New Roman" pitchFamily="18" charset="0"/>
              </a:rPr>
              <a:t>L</a:t>
            </a:r>
            <a:r>
              <a:rPr lang="fr-FR" sz="2800" i="1" u="sng" dirty="0">
                <a:latin typeface="Georgia" pitchFamily="18" charset="0"/>
                <a:cs typeface="Times New Roman" pitchFamily="18" charset="0"/>
              </a:rPr>
              <a:t>es paramètres formels  et les paramètres effectifs :  </a:t>
            </a:r>
          </a:p>
          <a:p>
            <a:pPr marL="533400" indent="-533400" algn="just">
              <a:buFont typeface="Wingdings" pitchFamily="2" charset="2"/>
              <a:buNone/>
            </a:pPr>
            <a:endParaRPr lang="fr-FR" sz="2800" i="1" u="sng" dirty="0">
              <a:latin typeface="Georgia" pitchFamily="18" charset="0"/>
              <a:cs typeface="Times New Roman" pitchFamily="18" charset="0"/>
            </a:endParaRPr>
          </a:p>
          <a:p>
            <a:pPr marL="533400" indent="-533400" algn="just"/>
            <a:r>
              <a:rPr lang="fr-FR" sz="2400" i="1" dirty="0">
                <a:latin typeface="Georgia" pitchFamily="18" charset="0"/>
                <a:cs typeface="Times New Roman" pitchFamily="18" charset="0"/>
              </a:rPr>
              <a:t>Les paramètres formels qui figurent lors de la </a:t>
            </a:r>
            <a:r>
              <a:rPr lang="fr-FR" sz="2400" i="1" dirty="0">
                <a:solidFill>
                  <a:srgbClr val="FF3300"/>
                </a:solidFill>
                <a:latin typeface="Georgia" pitchFamily="18" charset="0"/>
                <a:cs typeface="Times New Roman" pitchFamily="18" charset="0"/>
              </a:rPr>
              <a:t>définition</a:t>
            </a:r>
            <a:r>
              <a:rPr lang="fr-FR" sz="2400" i="1" dirty="0">
                <a:latin typeface="Georgia" pitchFamily="18" charset="0"/>
                <a:cs typeface="Times New Roman" pitchFamily="18" charset="0"/>
              </a:rPr>
              <a:t> d’un sous-programme     (fonction ou procédure).</a:t>
            </a:r>
          </a:p>
          <a:p>
            <a:pPr marL="533400" indent="-533400" algn="just">
              <a:buFontTx/>
              <a:buNone/>
            </a:pPr>
            <a:endParaRPr lang="fr-FR" sz="2400" i="1" dirty="0">
              <a:latin typeface="Georgia" pitchFamily="18" charset="0"/>
              <a:cs typeface="Times New Roman" pitchFamily="18" charset="0"/>
            </a:endParaRPr>
          </a:p>
          <a:p>
            <a:pPr marL="533400" indent="-533400" algn="just"/>
            <a:r>
              <a:rPr lang="fr-FR" sz="2400" i="1" dirty="0">
                <a:latin typeface="Georgia" pitchFamily="18" charset="0"/>
                <a:cs typeface="Times New Roman" pitchFamily="18" charset="0"/>
              </a:rPr>
              <a:t>Les paramètres effectifs qui figurent dans </a:t>
            </a:r>
            <a:r>
              <a:rPr lang="fr-FR" sz="2400" i="1" dirty="0">
                <a:solidFill>
                  <a:srgbClr val="FF3300"/>
                </a:solidFill>
                <a:latin typeface="Georgia" pitchFamily="18" charset="0"/>
                <a:cs typeface="Times New Roman" pitchFamily="18" charset="0"/>
              </a:rPr>
              <a:t>l’appel</a:t>
            </a:r>
            <a:r>
              <a:rPr lang="fr-FR" sz="2400" i="1" dirty="0">
                <a:latin typeface="Georgia" pitchFamily="18" charset="0"/>
                <a:cs typeface="Times New Roman" pitchFamily="18" charset="0"/>
              </a:rPr>
              <a:t> d’un sous-programme     (fonction ou procédure). </a:t>
            </a:r>
          </a:p>
          <a:p>
            <a:pPr marL="533400" indent="-533400" algn="just"/>
            <a:endParaRPr lang="fr-FR" sz="2400" i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i="1">
                <a:latin typeface="Georgia" pitchFamily="18" charset="0"/>
                <a:cs typeface="Times New Roman" pitchFamily="18" charset="0"/>
              </a:rPr>
              <a:t>Remarques    </a:t>
            </a:r>
            <a:r>
              <a:rPr lang="fr-FR" sz="3600" b="1" i="1">
                <a:latin typeface="Georgia" pitchFamily="18" charset="0"/>
              </a:rPr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09800"/>
            <a:ext cx="7867680" cy="3724275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fr-FR" i="1" dirty="0">
                <a:latin typeface="Georgia" pitchFamily="18" charset="0"/>
                <a:cs typeface="Times New Roman" pitchFamily="18" charset="0"/>
              </a:rPr>
              <a:t>Les paramètres </a:t>
            </a:r>
            <a:r>
              <a:rPr lang="fr-FR" i="1" dirty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effectifs</a:t>
            </a:r>
            <a:r>
              <a:rPr lang="fr-FR" i="1" dirty="0">
                <a:latin typeface="Georgia" pitchFamily="18" charset="0"/>
                <a:cs typeface="Times New Roman" pitchFamily="18" charset="0"/>
              </a:rPr>
              <a:t> et les paramètres </a:t>
            </a:r>
            <a:r>
              <a:rPr lang="fr-FR" i="1" dirty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formels</a:t>
            </a:r>
            <a:r>
              <a:rPr lang="fr-FR" i="1" dirty="0">
                <a:latin typeface="Georgia" pitchFamily="18" charset="0"/>
                <a:cs typeface="Times New Roman" pitchFamily="18" charset="0"/>
              </a:rPr>
              <a:t> doivent s’accorder du point de vue </a:t>
            </a:r>
            <a:r>
              <a:rPr lang="fr-FR" i="1" dirty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nombre</a:t>
            </a:r>
            <a:r>
              <a:rPr lang="fr-FR" i="1" dirty="0">
                <a:latin typeface="Georgia" pitchFamily="18" charset="0"/>
                <a:cs typeface="Times New Roman" pitchFamily="18" charset="0"/>
              </a:rPr>
              <a:t> et </a:t>
            </a:r>
            <a:r>
              <a:rPr lang="fr-FR" i="1" dirty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ordre</a:t>
            </a:r>
            <a:r>
              <a:rPr lang="fr-FR" i="1" dirty="0">
                <a:latin typeface="Georgia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fr-FR" i="1" dirty="0">
                <a:latin typeface="Georgia" pitchFamily="18" charset="0"/>
                <a:cs typeface="Times New Roman" pitchFamily="18" charset="0"/>
              </a:rPr>
              <a:t>Leurs types doivent être </a:t>
            </a:r>
            <a:r>
              <a:rPr lang="fr-FR" i="1" dirty="0">
                <a:solidFill>
                  <a:srgbClr val="FF0066"/>
                </a:solidFill>
                <a:latin typeface="Georgia" pitchFamily="18" charset="0"/>
                <a:cs typeface="Times New Roman" pitchFamily="18" charset="0"/>
              </a:rPr>
              <a:t>identiques</a:t>
            </a:r>
            <a:r>
              <a:rPr lang="fr-FR" i="1" dirty="0">
                <a:latin typeface="Georgia" pitchFamily="18" charset="0"/>
                <a:cs typeface="Times New Roman" pitchFamily="18" charset="0"/>
              </a:rPr>
              <a:t> ou </a:t>
            </a:r>
            <a:r>
              <a:rPr lang="fr-FR" i="1" dirty="0">
                <a:solidFill>
                  <a:srgbClr val="FF0066"/>
                </a:solidFill>
                <a:latin typeface="Georgia" pitchFamily="18" charset="0"/>
                <a:cs typeface="Times New Roman" pitchFamily="18" charset="0"/>
              </a:rPr>
              <a:t>compatibles</a:t>
            </a:r>
            <a:r>
              <a:rPr lang="fr-FR" i="1" dirty="0">
                <a:latin typeface="Georgia" pitchFamily="18" charset="0"/>
                <a:cs typeface="Times New Roman" pitchFamily="18" charset="0"/>
              </a:rPr>
              <a:t>, selon le mode de passage des paramètres.</a:t>
            </a:r>
            <a:r>
              <a:rPr lang="fr-FR" i="1" dirty="0">
                <a:latin typeface="Georg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914400"/>
            <a:ext cx="7924800" cy="1143000"/>
          </a:xfrm>
        </p:spPr>
        <p:txBody>
          <a:bodyPr/>
          <a:lstStyle/>
          <a:p>
            <a:r>
              <a:rPr lang="fr-FR" sz="3600" i="1">
                <a:latin typeface="Georgia" pitchFamily="18" charset="0"/>
                <a:cs typeface="Times New Roman" pitchFamily="18" charset="0"/>
              </a:rPr>
              <a:t>c) Passage de paramètre par valeur et par variable :</a:t>
            </a:r>
            <a:br>
              <a:rPr lang="fr-FR" sz="3600" i="1">
                <a:latin typeface="Georgia" pitchFamily="18" charset="0"/>
                <a:cs typeface="Times New Roman" pitchFamily="18" charset="0"/>
              </a:rPr>
            </a:br>
            <a:endParaRPr lang="fr-FR" sz="3600" i="1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362200"/>
            <a:ext cx="7693025" cy="3733800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fr-FR">
                <a:cs typeface="Times New Roman" pitchFamily="18" charset="0"/>
              </a:rPr>
              <a:t>		</a:t>
            </a:r>
            <a:r>
              <a:rPr lang="fr-FR" sz="2800" i="1">
                <a:latin typeface="Georgia" pitchFamily="18" charset="0"/>
                <a:cs typeface="Times New Roman" pitchFamily="18" charset="0"/>
              </a:rPr>
              <a:t>La substitution des paramètres effectifs aux paramètres formels s’appelle </a:t>
            </a:r>
            <a:r>
              <a:rPr lang="fr-FR" sz="2800" i="1" u="sng">
                <a:latin typeface="Georgia" pitchFamily="18" charset="0"/>
                <a:cs typeface="Times New Roman" pitchFamily="18" charset="0"/>
              </a:rPr>
              <a:t>passage de paramètre</a:t>
            </a:r>
            <a:r>
              <a:rPr lang="fr-FR" sz="2800" i="1">
                <a:latin typeface="Georgia" pitchFamily="18" charset="0"/>
                <a:cs typeface="Times New Roman" pitchFamily="18" charset="0"/>
              </a:rPr>
              <a:t>, il s’agit en fait de </a:t>
            </a:r>
            <a:r>
              <a:rPr lang="fr-FR" sz="2800" i="1" u="sng">
                <a:latin typeface="Georgia" pitchFamily="18" charset="0"/>
                <a:cs typeface="Times New Roman" pitchFamily="18" charset="0"/>
              </a:rPr>
              <a:t>transfert de données</a:t>
            </a:r>
            <a:r>
              <a:rPr lang="fr-FR" sz="2800" i="1">
                <a:latin typeface="Georgia" pitchFamily="18" charset="0"/>
                <a:cs typeface="Times New Roman" pitchFamily="18" charset="0"/>
              </a:rPr>
              <a:t> entre le programme principal (P.P) et la procédure ou l’inverse.</a:t>
            </a:r>
            <a:r>
              <a:rPr lang="fr-FR" sz="2800" i="1">
                <a:latin typeface="Georg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i="1" dirty="0">
                <a:solidFill>
                  <a:schemeClr val="tx1"/>
                </a:solidFill>
                <a:latin typeface="Georgia" pitchFamily="18" charset="0"/>
                <a:cs typeface="Times New Roman" pitchFamily="18" charset="0"/>
              </a:rPr>
              <a:t>Nous utiliserons deux modes de passage de paramètres 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2514601"/>
            <a:ext cx="8429652" cy="2557474"/>
          </a:xfrm>
        </p:spPr>
        <p:txBody>
          <a:bodyPr/>
          <a:lstStyle/>
          <a:p>
            <a:pPr algn="just"/>
            <a:endParaRPr lang="fr-FR" dirty="0">
              <a:cs typeface="Times New Roman" pitchFamily="18" charset="0"/>
            </a:endParaRPr>
          </a:p>
          <a:p>
            <a:pPr algn="just"/>
            <a:r>
              <a:rPr lang="fr-FR" dirty="0">
                <a:latin typeface="Wingdings" pitchFamily="2" charset="2"/>
                <a:cs typeface="Times New Roman" pitchFamily="18" charset="0"/>
              </a:rPr>
              <a:t>Ü </a:t>
            </a:r>
            <a:r>
              <a:rPr lang="fr-FR" dirty="0">
                <a:cs typeface="Times New Roman" pitchFamily="18" charset="0"/>
              </a:rPr>
              <a:t>Le passage de paramètres par </a:t>
            </a:r>
            <a:r>
              <a:rPr lang="fr-FR" dirty="0">
                <a:solidFill>
                  <a:srgbClr val="FF0066"/>
                </a:solidFill>
                <a:cs typeface="Times New Roman" pitchFamily="18" charset="0"/>
              </a:rPr>
              <a:t>Valeur</a:t>
            </a:r>
          </a:p>
          <a:p>
            <a:pPr algn="just"/>
            <a:r>
              <a:rPr lang="fr-FR" dirty="0">
                <a:latin typeface="Wingdings" pitchFamily="2" charset="2"/>
                <a:cs typeface="Times New Roman" pitchFamily="18" charset="0"/>
              </a:rPr>
              <a:t>Ü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dirty="0">
                <a:cs typeface="Times New Roman" pitchFamily="18" charset="0"/>
              </a:rPr>
              <a:t>e passage de paramètres par </a:t>
            </a:r>
            <a:r>
              <a:rPr lang="fr-FR" dirty="0" err="1" smtClean="0">
                <a:solidFill>
                  <a:srgbClr val="FF0066"/>
                </a:solidFill>
                <a:cs typeface="Times New Roman" pitchFamily="18" charset="0"/>
              </a:rPr>
              <a:t>Adressse</a:t>
            </a:r>
            <a:r>
              <a:rPr lang="fr-FR" dirty="0" smtClean="0">
                <a:solidFill>
                  <a:srgbClr val="FF0066"/>
                </a:solidFill>
                <a:cs typeface="Times New Roman" pitchFamily="18" charset="0"/>
              </a:rPr>
              <a:t> (@)</a:t>
            </a:r>
            <a:endParaRPr lang="fr-FR" dirty="0">
              <a:solidFill>
                <a:srgbClr val="FF0066"/>
              </a:solidFill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2000240"/>
            <a:ext cx="7772400" cy="4114800"/>
          </a:xfrm>
        </p:spPr>
        <p:txBody>
          <a:bodyPr/>
          <a:lstStyle/>
          <a:p>
            <a:pPr algn="just"/>
            <a:r>
              <a:rPr lang="fr-FR" dirty="0">
                <a:cs typeface="Times New Roman" pitchFamily="18" charset="0"/>
              </a:rPr>
              <a:t>Si le paramètre formel n’est pas précédé par le </a:t>
            </a:r>
            <a:r>
              <a:rPr lang="fr-FR" dirty="0" smtClean="0">
                <a:solidFill>
                  <a:srgbClr val="FF0000"/>
                </a:solidFill>
                <a:cs typeface="Times New Roman" pitchFamily="18" charset="0"/>
              </a:rPr>
              <a:t>@</a:t>
            </a:r>
            <a:r>
              <a:rPr lang="fr-FR" dirty="0" smtClean="0">
                <a:cs typeface="Times New Roman" pitchFamily="18" charset="0"/>
              </a:rPr>
              <a:t> alors </a:t>
            </a:r>
            <a:r>
              <a:rPr lang="fr-FR" dirty="0">
                <a:cs typeface="Times New Roman" pitchFamily="18" charset="0"/>
              </a:rPr>
              <a:t>il s’agit d’un passage de paramètres effectifs par </a:t>
            </a:r>
            <a:r>
              <a:rPr lang="fr-FR" dirty="0">
                <a:solidFill>
                  <a:srgbClr val="FF0066"/>
                </a:solidFill>
                <a:cs typeface="Times New Roman" pitchFamily="18" charset="0"/>
              </a:rPr>
              <a:t>Valeur</a:t>
            </a:r>
            <a:endParaRPr lang="fr-FR" dirty="0">
              <a:cs typeface="Times New Roman" pitchFamily="18" charset="0"/>
            </a:endParaRPr>
          </a:p>
          <a:p>
            <a:r>
              <a:rPr lang="fr-FR" dirty="0">
                <a:cs typeface="Times New Roman" pitchFamily="18" charset="0"/>
              </a:rPr>
              <a:t>Si le paramètre formel est précédé par </a:t>
            </a:r>
            <a:r>
              <a:rPr lang="fr-FR" dirty="0" smtClean="0">
                <a:solidFill>
                  <a:srgbClr val="FF0000"/>
                </a:solidFill>
                <a:cs typeface="Times New Roman" pitchFamily="18" charset="0"/>
              </a:rPr>
              <a:t>@</a:t>
            </a:r>
            <a:r>
              <a:rPr lang="fr-FR" dirty="0" smtClean="0">
                <a:cs typeface="Times New Roman" pitchFamily="18" charset="0"/>
              </a:rPr>
              <a:t> alors </a:t>
            </a:r>
            <a:r>
              <a:rPr lang="fr-FR" dirty="0">
                <a:cs typeface="Times New Roman" pitchFamily="18" charset="0"/>
              </a:rPr>
              <a:t>il s’agit d’un passage de paramètres effectifs par </a:t>
            </a:r>
            <a:r>
              <a:rPr lang="fr-FR" dirty="0" err="1" smtClean="0">
                <a:solidFill>
                  <a:srgbClr val="FF0066"/>
                </a:solidFill>
                <a:cs typeface="Times New Roman" pitchFamily="18" charset="0"/>
              </a:rPr>
              <a:t>adressse</a:t>
            </a:r>
            <a:r>
              <a:rPr lang="fr-FR" dirty="0" smtClean="0">
                <a:solidFill>
                  <a:srgbClr val="FF0066"/>
                </a:solidFill>
                <a:cs typeface="Times New Roman" pitchFamily="18" charset="0"/>
              </a:rPr>
              <a:t>.</a:t>
            </a:r>
            <a:endParaRPr lang="fr-FR" dirty="0">
              <a:solidFill>
                <a:srgbClr val="FF0066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b="1" i="1" u="sng">
                <a:latin typeface="Georgia" pitchFamily="18" charset="0"/>
                <a:cs typeface="Times New Roman" pitchFamily="18" charset="0"/>
              </a:rPr>
              <a:t>Conclusion :</a:t>
            </a:r>
            <a:r>
              <a:rPr lang="fr-FR" sz="4000" i="1">
                <a:latin typeface="Georgia" pitchFamily="18" charset="0"/>
                <a:cs typeface="Times New Roman" pitchFamily="18" charset="0"/>
              </a:rPr>
              <a:t/>
            </a:r>
            <a:br>
              <a:rPr lang="fr-FR" sz="4000" i="1">
                <a:latin typeface="Georgia" pitchFamily="18" charset="0"/>
                <a:cs typeface="Times New Roman" pitchFamily="18" charset="0"/>
              </a:rPr>
            </a:br>
            <a:endParaRPr lang="fr-FR" sz="4000" i="1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72400" cy="411480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fr-FR">
                <a:cs typeface="Times New Roman" pitchFamily="18" charset="0"/>
              </a:rPr>
              <a:t>   </a:t>
            </a:r>
            <a:r>
              <a:rPr lang="fr-FR" sz="2800" i="1">
                <a:latin typeface="Georgia" pitchFamily="18" charset="0"/>
                <a:cs typeface="Times New Roman" pitchFamily="18" charset="0"/>
              </a:rPr>
              <a:t>Un paramètre passé par valeur garde sa valeur </a:t>
            </a:r>
            <a:r>
              <a:rPr lang="fr-FR" sz="2800" i="1">
                <a:solidFill>
                  <a:srgbClr val="0033CC"/>
                </a:solidFill>
                <a:latin typeface="Georgia" pitchFamily="18" charset="0"/>
                <a:cs typeface="Times New Roman" pitchFamily="18" charset="0"/>
              </a:rPr>
              <a:t>initiale</a:t>
            </a:r>
            <a:r>
              <a:rPr lang="fr-FR" sz="2800" i="1">
                <a:latin typeface="Georgia" pitchFamily="18" charset="0"/>
                <a:cs typeface="Times New Roman" pitchFamily="18" charset="0"/>
              </a:rPr>
              <a:t> à la sortie de la procédure, donc toute modification des paramètres formels est sans conséquence (effet)  sur le paramètre effectif.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fr-FR" sz="2800" i="1">
                <a:latin typeface="Georgia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fr-FR" sz="2800" i="1">
                <a:latin typeface="Georgia" pitchFamily="18" charset="0"/>
                <a:cs typeface="Times New Roman" pitchFamily="18" charset="0"/>
              </a:rPr>
              <a:t>   Ce type de passage permet au programme appelant de transmettre </a:t>
            </a:r>
            <a:r>
              <a:rPr lang="fr-FR" sz="2800" i="1">
                <a:solidFill>
                  <a:srgbClr val="0033CC"/>
                </a:solidFill>
                <a:latin typeface="Georgia" pitchFamily="18" charset="0"/>
                <a:cs typeface="Times New Roman" pitchFamily="18" charset="0"/>
              </a:rPr>
              <a:t>une valeur</a:t>
            </a:r>
            <a:r>
              <a:rPr lang="fr-FR" sz="2800" i="1">
                <a:latin typeface="Georgia" pitchFamily="18" charset="0"/>
                <a:cs typeface="Times New Roman" pitchFamily="18" charset="0"/>
              </a:rPr>
              <a:t> à la procédure appelée.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r-FR" sz="2800" i="1">
                <a:latin typeface="Georgia" pitchFamily="18" charset="0"/>
                <a:cs typeface="Times New Roman" pitchFamily="18" charset="0"/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i="1" u="sng">
                <a:cs typeface="Times New Roman" pitchFamily="18" charset="0"/>
              </a:rPr>
              <a:t>Passage par valeur</a:t>
            </a:r>
          </a:p>
        </p:txBody>
      </p:sp>
      <p:pic>
        <p:nvPicPr>
          <p:cNvPr id="46086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827088" y="2565400"/>
            <a:ext cx="7561262" cy="39592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>
                <a:latin typeface="Georgia" pitchFamily="18" charset="0"/>
                <a:cs typeface="Times New Roman" pitchFamily="18" charset="0"/>
              </a:rPr>
              <a:t>Définition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305800" cy="3276600"/>
          </a:xfrm>
        </p:spPr>
        <p:txBody>
          <a:bodyPr/>
          <a:lstStyle/>
          <a:p>
            <a:pPr algn="just">
              <a:buFontTx/>
              <a:buNone/>
            </a:pPr>
            <a:r>
              <a:rPr lang="fr-FR" sz="2800">
                <a:cs typeface="Times New Roman" pitchFamily="18" charset="0"/>
              </a:rPr>
              <a:t>		</a:t>
            </a:r>
            <a:r>
              <a:rPr lang="fr-FR" i="1">
                <a:latin typeface="Georgia" pitchFamily="18" charset="0"/>
                <a:cs typeface="Times New Roman" pitchFamily="18" charset="0"/>
              </a:rPr>
              <a:t>L’analyse modulaire consiste à diviser un problème en sous problèmes de difficultés moindres. Ces derniers sont aussi peuvent être divisés en d’autres sous problèmes jusqu’à ce qu’on arrive à un niveau abordable de difficulté.</a:t>
            </a:r>
          </a:p>
          <a:p>
            <a:endParaRPr lang="fr-FR" i="1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utoUpdateAnimBg="0"/>
      <p:bldP spid="56323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b="1" i="1" u="sng" dirty="0">
                <a:latin typeface="Georgia" pitchFamily="18" charset="0"/>
                <a:cs typeface="Times New Roman" pitchFamily="18" charset="0"/>
              </a:rPr>
              <a:t>Passage par </a:t>
            </a:r>
            <a:r>
              <a:rPr lang="fr-FR" sz="4000" b="1" i="1" u="sng" dirty="0" smtClean="0">
                <a:latin typeface="Georgia" pitchFamily="18" charset="0"/>
                <a:cs typeface="Times New Roman" pitchFamily="18" charset="0"/>
              </a:rPr>
              <a:t>adresse</a:t>
            </a:r>
            <a:endParaRPr lang="fr-FR" sz="4000" b="1" i="1" u="sng" dirty="0">
              <a:latin typeface="Georgia" pitchFamily="18" charset="0"/>
              <a:cs typeface="Times New Roman" pitchFamily="18" charset="0"/>
            </a:endParaRPr>
          </a:p>
        </p:txBody>
      </p:sp>
      <p:pic>
        <p:nvPicPr>
          <p:cNvPr id="4813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Retenons </a:t>
            </a:r>
            <a:endParaRPr lang="ar-TN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981200"/>
            <a:ext cx="8172480" cy="4114800"/>
          </a:xfrm>
        </p:spPr>
        <p:txBody>
          <a:bodyPr/>
          <a:lstStyle/>
          <a:p>
            <a:r>
              <a:rPr lang="fr-FR" dirty="0" smtClean="0"/>
              <a:t>Le passage de paramètre par </a:t>
            </a:r>
            <a:r>
              <a:rPr lang="fr-FR" b="1" dirty="0" smtClean="0"/>
              <a:t>adresse (par référence) </a:t>
            </a:r>
            <a:r>
              <a:rPr lang="fr-FR" dirty="0" smtClean="0"/>
              <a:t>permet au programme appelant (</a:t>
            </a:r>
            <a:r>
              <a:rPr lang="fr-FR" b="1" dirty="0" smtClean="0"/>
              <a:t>PP</a:t>
            </a:r>
            <a:r>
              <a:rPr lang="fr-FR" dirty="0" smtClean="0"/>
              <a:t>) de transmettre une valeur à la procédure appelée (</a:t>
            </a:r>
            <a:r>
              <a:rPr lang="fr-FR" b="1" dirty="0" smtClean="0"/>
              <a:t>SP</a:t>
            </a:r>
            <a:r>
              <a:rPr lang="fr-FR" dirty="0" smtClean="0"/>
              <a:t>) et </a:t>
            </a:r>
            <a:r>
              <a:rPr lang="fr-FR" b="1" dirty="0" smtClean="0"/>
              <a:t>vice versa</a:t>
            </a:r>
            <a:r>
              <a:rPr lang="fr-FR" dirty="0" smtClean="0"/>
              <a:t>. Le changement du paramètre formel permet aussi le changement du paramètre effectif. On ajoutera le symbole « </a:t>
            </a:r>
            <a:r>
              <a:rPr lang="fr-FR" b="1" dirty="0" smtClean="0"/>
              <a:t>@ </a:t>
            </a:r>
            <a:r>
              <a:rPr lang="fr-FR" dirty="0" smtClean="0"/>
              <a:t>» avant le paramètre formel passé par adresse</a:t>
            </a:r>
            <a:endParaRPr lang="ar-T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Python </a:t>
            </a:r>
            <a:endParaRPr lang="ar-TN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00166" y="2214554"/>
            <a:ext cx="7058020" cy="2090742"/>
          </a:xfrm>
        </p:spPr>
        <p:txBody>
          <a:bodyPr/>
          <a:lstStyle/>
          <a:p>
            <a:pPr lvl="2" algn="just"/>
            <a:r>
              <a:rPr lang="fr-FR" sz="2800" dirty="0" smtClean="0"/>
              <a:t>Pour résoudre le problème de passage par adresse, on peut suivre l’une des deux démarches suivantes :</a:t>
            </a:r>
            <a:endParaRPr lang="en-US" dirty="0" smtClean="0"/>
          </a:p>
          <a:p>
            <a:pPr lvl="3"/>
            <a:endParaRPr lang="en-US" dirty="0" smtClean="0"/>
          </a:p>
          <a:p>
            <a:endParaRPr lang="ar-T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/>
            <a:r>
              <a:rPr lang="fr-FR" b="1" dirty="0" smtClean="0"/>
              <a:t>1</a:t>
            </a:r>
            <a:r>
              <a:rPr lang="fr-FR" b="1" baseline="30000" dirty="0" smtClean="0"/>
              <a:t>ère</a:t>
            </a:r>
            <a:r>
              <a:rPr lang="fr-FR" b="1" dirty="0" smtClean="0"/>
              <a:t> Démarche  :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ar-TN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	1°) Ne pas mettre les paramètres formels passés par adresse dans l’entête de la procédure.</a:t>
            </a:r>
            <a:endParaRPr lang="en-US" dirty="0" smtClean="0"/>
          </a:p>
          <a:p>
            <a:pPr algn="just"/>
            <a:r>
              <a:rPr lang="fr-FR" dirty="0" smtClean="0"/>
              <a:t>	2°) Mettre les paramètres formels passés par adresse dans le corps de la procédure précédés du mot « </a:t>
            </a:r>
            <a:r>
              <a:rPr lang="fr-FR" b="1" dirty="0" smtClean="0"/>
              <a:t>global </a:t>
            </a:r>
            <a:r>
              <a:rPr lang="fr-FR" dirty="0" smtClean="0"/>
              <a:t>».</a:t>
            </a:r>
            <a:endParaRPr lang="ar-TN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3"/>
            <a:r>
              <a:rPr lang="fr-FR" b="1" dirty="0" smtClean="0"/>
              <a:t>2</a:t>
            </a:r>
            <a:r>
              <a:rPr lang="fr-FR" b="1" baseline="30000" dirty="0" smtClean="0"/>
              <a:t>ème</a:t>
            </a:r>
            <a:r>
              <a:rPr lang="fr-FR" b="1" dirty="0" smtClean="0"/>
              <a:t> Démarche :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ar-TN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	1°) Ne pas mettre les paramètres formels passés par adresse dans l’entête de la procédure.</a:t>
            </a:r>
            <a:endParaRPr lang="en-US" dirty="0" smtClean="0"/>
          </a:p>
          <a:p>
            <a:pPr algn="just"/>
            <a:r>
              <a:rPr lang="fr-FR" dirty="0" smtClean="0"/>
              <a:t>	2°) Utiliser le mot « </a:t>
            </a:r>
            <a:r>
              <a:rPr lang="fr-FR" b="1" dirty="0" smtClean="0"/>
              <a:t>return </a:t>
            </a:r>
            <a:r>
              <a:rPr lang="fr-FR" dirty="0" smtClean="0"/>
              <a:t>» pour retourner les valeurs des paramètres formels passés par adresse (au niveau algorithme).</a:t>
            </a:r>
            <a:endParaRPr lang="en-US" dirty="0" smtClean="0"/>
          </a:p>
          <a:p>
            <a:endParaRPr lang="ar-T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62000"/>
            <a:ext cx="7924800" cy="1143000"/>
          </a:xfrm>
        </p:spPr>
        <p:txBody>
          <a:bodyPr/>
          <a:lstStyle/>
          <a:p>
            <a:r>
              <a:rPr lang="fr-FR" sz="4000" b="1" i="1">
                <a:latin typeface="Georgia" pitchFamily="18" charset="0"/>
                <a:cs typeface="Times New Roman" pitchFamily="18" charset="0"/>
              </a:rPr>
              <a:t>Intérêts de l’analyse modulaire</a:t>
            </a:r>
            <a:r>
              <a:rPr lang="fr-FR" b="1" i="1">
                <a:latin typeface="Georgia" pitchFamily="18" charset="0"/>
                <a:cs typeface="Times New Roman" pitchFamily="18" charset="0"/>
              </a:rPr>
              <a:t> </a:t>
            </a:r>
            <a:r>
              <a:rPr lang="fr-FR">
                <a:latin typeface="Georgia" pitchFamily="18" charset="0"/>
                <a:cs typeface="Times New Roman" pitchFamily="18" charset="0"/>
              </a:rPr>
              <a:t/>
            </a:r>
            <a:br>
              <a:rPr lang="fr-FR">
                <a:latin typeface="Georgia" pitchFamily="18" charset="0"/>
                <a:cs typeface="Times New Roman" pitchFamily="18" charset="0"/>
              </a:rPr>
            </a:br>
            <a:endParaRPr lang="fr-FR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895600"/>
            <a:ext cx="7693025" cy="2590800"/>
          </a:xfrm>
        </p:spPr>
        <p:txBody>
          <a:bodyPr/>
          <a:lstStyle/>
          <a:p>
            <a:pPr algn="just">
              <a:buFontTx/>
              <a:buNone/>
            </a:pPr>
            <a:r>
              <a:rPr lang="fr-FR">
                <a:cs typeface="Times New Roman" pitchFamily="18" charset="0"/>
              </a:rPr>
              <a:t>		L’approche modulaire a plusieurs intérêts, d’abord sur le plan organisationnel, il est plus efficace de séparer les difficultés et les tâches.</a:t>
            </a:r>
          </a:p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autoUpdateAnimBg="0"/>
      <p:bldP spid="573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667001"/>
            <a:ext cx="7693025" cy="3119454"/>
          </a:xfrm>
        </p:spPr>
        <p:txBody>
          <a:bodyPr/>
          <a:lstStyle/>
          <a:p>
            <a:pPr algn="just">
              <a:buFontTx/>
              <a:buNone/>
            </a:pPr>
            <a:r>
              <a:rPr lang="fr-FR" dirty="0">
                <a:cs typeface="Times New Roman" pitchFamily="18" charset="0"/>
              </a:rPr>
              <a:t>		La disposition en modules nous permet aussi de savoir lequel des sous programmes est à corriger dans le cas où on a une erreur. Il est aussi plus facile de faire évoluer le programme et de passer d’une version à une autre.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4414" y="2285992"/>
            <a:ext cx="7693025" cy="3509966"/>
          </a:xfrm>
        </p:spPr>
        <p:txBody>
          <a:bodyPr/>
          <a:lstStyle/>
          <a:p>
            <a:pPr algn="ctr">
              <a:buFontTx/>
              <a:buNone/>
            </a:pPr>
            <a:r>
              <a:rPr lang="fr-FR" sz="5400" b="1" i="1" u="sng" dirty="0" smtClean="0">
                <a:latin typeface="Georgia" pitchFamily="18" charset="0"/>
              </a:rPr>
              <a:t>Une Fonction</a:t>
            </a:r>
            <a:r>
              <a:rPr lang="fr-FR" sz="5400" b="1" i="1" u="sng" dirty="0">
                <a:latin typeface="Georgia" pitchFamily="18" charset="0"/>
              </a:rPr>
              <a:t> </a:t>
            </a:r>
          </a:p>
          <a:p>
            <a:pPr algn="ctr">
              <a:buFontTx/>
              <a:buNone/>
            </a:pPr>
            <a:r>
              <a:rPr lang="fr-FR" sz="5400" b="1" i="1" u="sng" dirty="0" smtClean="0">
                <a:latin typeface="Georgia" pitchFamily="18" charset="0"/>
              </a:rPr>
              <a:t>Ou bien </a:t>
            </a:r>
            <a:endParaRPr lang="fr-FR" sz="5400" b="1" i="1" u="sng" dirty="0">
              <a:latin typeface="Georgia" pitchFamily="18" charset="0"/>
            </a:endParaRPr>
          </a:p>
          <a:p>
            <a:pPr algn="ctr">
              <a:buFontTx/>
              <a:buNone/>
            </a:pPr>
            <a:r>
              <a:rPr lang="fr-FR" sz="5400" b="1" i="1" u="sng" dirty="0" smtClean="0">
                <a:latin typeface="Georgia" pitchFamily="18" charset="0"/>
              </a:rPr>
              <a:t>Une Procédure</a:t>
            </a:r>
            <a:endParaRPr lang="fr-FR" sz="5400" b="1" i="1" u="sng" dirty="0">
              <a:latin typeface="Georg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720" y="1000108"/>
            <a:ext cx="8572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 smtClean="0"/>
              <a:t>En algorithme un sous-programme peut être </a:t>
            </a:r>
            <a:endParaRPr lang="ar-TN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b="1" i="1" dirty="0" smtClean="0">
                <a:latin typeface="Bodoni MT" pitchFamily="18" charset="0"/>
              </a:rPr>
              <a:t>Une fonction </a:t>
            </a:r>
            <a:endParaRPr lang="ar-TN" sz="4000" i="1" dirty="0">
              <a:latin typeface="Bodoni MT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857364"/>
            <a:ext cx="7772400" cy="3090874"/>
          </a:xfrm>
        </p:spPr>
        <p:txBody>
          <a:bodyPr/>
          <a:lstStyle/>
          <a:p>
            <a:pPr algn="just">
              <a:buNone/>
            </a:pPr>
            <a:r>
              <a:rPr lang="fr-FR" b="1" dirty="0" smtClean="0"/>
              <a:t>	</a:t>
            </a:r>
            <a:r>
              <a:rPr lang="fr-FR" b="1" i="1" dirty="0" smtClean="0">
                <a:latin typeface="Bodoni MT" pitchFamily="18" charset="0"/>
              </a:rPr>
              <a:t>Est un sous-programme qui peut prendre 0 ou plusieurs paramètres et retourner un seul résultat de type simple (Entier, Réel, Booléen, Caractère, Chaine de caractères)</a:t>
            </a:r>
            <a:endParaRPr lang="ar-TN" i="1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49" y="2071678"/>
            <a:ext cx="9078951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772400" cy="1143000"/>
          </a:xfrm>
        </p:spPr>
        <p:txBody>
          <a:bodyPr/>
          <a:lstStyle/>
          <a:p>
            <a:r>
              <a:rPr lang="fr-FR" sz="4000" b="1" i="1" dirty="0" smtClean="0">
                <a:latin typeface="Bodoni MT" pitchFamily="18" charset="0"/>
              </a:rPr>
              <a:t>Une fonction </a:t>
            </a:r>
            <a:endParaRPr lang="ar-TN" sz="4000" i="1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>
                <a:latin typeface="Bodoni MT" pitchFamily="18" charset="0"/>
              </a:rPr>
              <a:t>Une procédure </a:t>
            </a:r>
            <a:endParaRPr lang="ar-TN" i="1" dirty="0">
              <a:latin typeface="Bodoni MT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7224" y="2357430"/>
            <a:ext cx="7772400" cy="3143272"/>
          </a:xfrm>
        </p:spPr>
        <p:txBody>
          <a:bodyPr/>
          <a:lstStyle/>
          <a:p>
            <a:pPr marL="342900" lvl="1" indent="-3429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3200" b="1" dirty="0" smtClean="0">
                <a:latin typeface="Bodoni MT" pitchFamily="18" charset="0"/>
              </a:rPr>
              <a:t>		</a:t>
            </a:r>
            <a:r>
              <a:rPr lang="fr-FR" sz="3200" dirty="0" smtClean="0">
                <a:latin typeface="Bodoni MT" pitchFamily="18" charset="0"/>
              </a:rPr>
              <a:t>Est un sous-programme qui peut prendre 0 ou plusieurs paramètres et retourner 0 ou plusieurs résultats en modifiant les paramètres d’entrées.</a:t>
            </a:r>
            <a:endParaRPr lang="en-US" dirty="0" smtClean="0">
              <a:latin typeface="Bodoni MT" pitchFamily="18" charset="0"/>
            </a:endParaRPr>
          </a:p>
          <a:p>
            <a:endParaRPr lang="ar-T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Cactus">
  <a:themeElements>
    <a:clrScheme name="Cactus 2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F5EBC1"/>
      </a:accent1>
      <a:accent2>
        <a:srgbClr val="FFCC00"/>
      </a:accent2>
      <a:accent3>
        <a:srgbClr val="FFFFFF"/>
      </a:accent3>
      <a:accent4>
        <a:srgbClr val="000000"/>
      </a:accent4>
      <a:accent5>
        <a:srgbClr val="F9F3DD"/>
      </a:accent5>
      <a:accent6>
        <a:srgbClr val="E7B900"/>
      </a:accent6>
      <a:hlink>
        <a:srgbClr val="D4876C"/>
      </a:hlink>
      <a:folHlink>
        <a:srgbClr val="B2B2B2"/>
      </a:folHlink>
    </a:clrScheme>
    <a:fontScheme name="Cactu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Cactus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tus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1287</TotalTime>
  <Words>491</Words>
  <Application>Microsoft PowerPoint</Application>
  <PresentationFormat>Affichage à l'écran (4:3)</PresentationFormat>
  <Paragraphs>118</Paragraphs>
  <Slides>34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Cactus</vt:lpstr>
      <vt:lpstr>LES SOUS - PROGRAMMES </vt:lpstr>
      <vt:lpstr>L’Analyse Modulaire</vt:lpstr>
      <vt:lpstr>Définition</vt:lpstr>
      <vt:lpstr>Intérêts de l’analyse modulaire  </vt:lpstr>
      <vt:lpstr>Diapositive 5</vt:lpstr>
      <vt:lpstr>Diapositive 6</vt:lpstr>
      <vt:lpstr>Une fonction </vt:lpstr>
      <vt:lpstr>Une fonction </vt:lpstr>
      <vt:lpstr>Une procédure </vt:lpstr>
      <vt:lpstr>Une procédure </vt:lpstr>
      <vt:lpstr>Jeu du nombre de combinaisons de tirage de  p cartes parmi n cartes</vt:lpstr>
      <vt:lpstr>Diapositive 12</vt:lpstr>
      <vt:lpstr>Proposition 1</vt:lpstr>
      <vt:lpstr>Proposition 2</vt:lpstr>
      <vt:lpstr>Diapositive 15</vt:lpstr>
      <vt:lpstr>Tableau de déclaration des objets globaux T.D.O.G </vt:lpstr>
      <vt:lpstr>   La déclaration de la procédure "saisie" avec les paramètres formels a et b qui vont être modifiés en sortie (@) </vt:lpstr>
      <vt:lpstr>La déclaration de la fonction "fact" avec le paramètre formel x </vt:lpstr>
      <vt:lpstr>Tableau de Déclaration des objets (locaux)</vt:lpstr>
      <vt:lpstr>Diapositive 20</vt:lpstr>
      <vt:lpstr>Appel d’une fonction </vt:lpstr>
      <vt:lpstr>Appel d’une procédure : </vt:lpstr>
      <vt:lpstr>Les paramètres et leurs modes de transmission : </vt:lpstr>
      <vt:lpstr>Remarques     </vt:lpstr>
      <vt:lpstr>c) Passage de paramètre par valeur et par variable : </vt:lpstr>
      <vt:lpstr>Nous utiliserons deux modes de passage de paramètres :</vt:lpstr>
      <vt:lpstr>Diapositive 27</vt:lpstr>
      <vt:lpstr>Conclusion : </vt:lpstr>
      <vt:lpstr>Passage par valeur</vt:lpstr>
      <vt:lpstr>Passage par adresse</vt:lpstr>
      <vt:lpstr>Retenons </vt:lpstr>
      <vt:lpstr>En Python </vt:lpstr>
      <vt:lpstr>1ère Démarche  : </vt:lpstr>
      <vt:lpstr>2ème Démarche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SOUS - PROGRAMMES  FONCTONS ET PROCEDURES</dc:title>
  <dc:creator>monia</dc:creator>
  <cp:lastModifiedBy>Mme Monia</cp:lastModifiedBy>
  <cp:revision>38</cp:revision>
  <dcterms:created xsi:type="dcterms:W3CDTF">2006-01-23T15:21:22Z</dcterms:created>
  <dcterms:modified xsi:type="dcterms:W3CDTF">2021-11-30T03:00:08Z</dcterms:modified>
</cp:coreProperties>
</file>